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5" r:id="rId2"/>
    <p:sldId id="402" r:id="rId3"/>
    <p:sldId id="423" r:id="rId4"/>
    <p:sldId id="302" r:id="rId5"/>
    <p:sldId id="379" r:id="rId6"/>
    <p:sldId id="418" r:id="rId7"/>
    <p:sldId id="421" r:id="rId8"/>
    <p:sldId id="381" r:id="rId9"/>
    <p:sldId id="382" r:id="rId10"/>
    <p:sldId id="438" r:id="rId11"/>
    <p:sldId id="439" r:id="rId12"/>
    <p:sldId id="371" r:id="rId13"/>
    <p:sldId id="383" r:id="rId14"/>
    <p:sldId id="408" r:id="rId15"/>
    <p:sldId id="374" r:id="rId16"/>
    <p:sldId id="424" r:id="rId17"/>
    <p:sldId id="375" r:id="rId18"/>
    <p:sldId id="410" r:id="rId19"/>
    <p:sldId id="440" r:id="rId20"/>
    <p:sldId id="441" r:id="rId21"/>
    <p:sldId id="442" r:id="rId22"/>
    <p:sldId id="456" r:id="rId23"/>
    <p:sldId id="445" r:id="rId24"/>
    <p:sldId id="446" r:id="rId25"/>
    <p:sldId id="454" r:id="rId26"/>
    <p:sldId id="453" r:id="rId27"/>
    <p:sldId id="447" r:id="rId28"/>
    <p:sldId id="448" r:id="rId29"/>
    <p:sldId id="449" r:id="rId30"/>
    <p:sldId id="451" r:id="rId31"/>
    <p:sldId id="452" r:id="rId32"/>
    <p:sldId id="39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9" autoAdjust="0"/>
    <p:restoredTop sz="94063" autoAdjust="0"/>
  </p:normalViewPr>
  <p:slideViewPr>
    <p:cSldViewPr>
      <p:cViewPr>
        <p:scale>
          <a:sx n="75" d="100"/>
          <a:sy n="75" d="100"/>
        </p:scale>
        <p:origin x="2862" y="1218"/>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65BD-FDF3-451F-9946-6DDCD89582D1}" type="datetimeFigureOut">
              <a:rPr lang="en-US" smtClean="0"/>
              <a:pPr/>
              <a:t>7/27/2020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3C138-5E6C-4DF7-B4A4-30518B7E1CA5}" type="slidenum">
              <a:rPr lang="en-US" smtClean="0"/>
              <a:pPr/>
              <a:t>‹#›</a:t>
            </a:fld>
            <a:endParaRPr lang="en-US"/>
          </a:p>
        </p:txBody>
      </p:sp>
    </p:spTree>
    <p:extLst>
      <p:ext uri="{BB962C8B-B14F-4D97-AF65-F5344CB8AC3E}">
        <p14:creationId xmlns:p14="http://schemas.microsoft.com/office/powerpoint/2010/main" val="293666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a:t>
            </a:fld>
            <a:endParaRPr lang="en-US"/>
          </a:p>
        </p:txBody>
      </p:sp>
    </p:spTree>
    <p:extLst>
      <p:ext uri="{BB962C8B-B14F-4D97-AF65-F5344CB8AC3E}">
        <p14:creationId xmlns:p14="http://schemas.microsoft.com/office/powerpoint/2010/main" val="387198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Thuyết</a:t>
            </a:r>
            <a:r>
              <a:rPr lang="en-US" baseline="0" dirty="0" smtClean="0"/>
              <a:t> </a:t>
            </a:r>
            <a:r>
              <a:rPr lang="en-US" baseline="0" dirty="0" err="1" smtClean="0"/>
              <a:t>trình</a:t>
            </a:r>
            <a:endParaRPr lang="en-US" baseline="0" dirty="0" smtClean="0"/>
          </a:p>
          <a:p>
            <a:r>
              <a:rPr lang="en-US" baseline="0" dirty="0" err="1" smtClean="0"/>
              <a:t>Nhấn</a:t>
            </a:r>
            <a:r>
              <a:rPr lang="en-US" baseline="0" dirty="0" smtClean="0"/>
              <a:t> </a:t>
            </a:r>
            <a:r>
              <a:rPr lang="en-US" baseline="0" dirty="0" err="1" smtClean="0"/>
              <a:t>mạnh</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13</a:t>
            </a:fld>
            <a:endParaRPr lang="en-US"/>
          </a:p>
        </p:txBody>
      </p:sp>
    </p:spTree>
    <p:extLst>
      <p:ext uri="{BB962C8B-B14F-4D97-AF65-F5344CB8AC3E}">
        <p14:creationId xmlns:p14="http://schemas.microsoft.com/office/powerpoint/2010/main" val="278207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Thuyết</a:t>
            </a:r>
            <a:r>
              <a:rPr lang="en-US" baseline="0" dirty="0" smtClean="0"/>
              <a:t> </a:t>
            </a:r>
            <a:r>
              <a:rPr lang="en-US" baseline="0" dirty="0" err="1" smtClean="0"/>
              <a:t>trình</a:t>
            </a:r>
            <a:endParaRPr lang="en-US" baseline="0" dirty="0" smtClean="0"/>
          </a:p>
          <a:p>
            <a:r>
              <a:rPr lang="en-US" baseline="0" dirty="0" err="1" smtClean="0"/>
              <a:t>Nhấn</a:t>
            </a:r>
            <a:r>
              <a:rPr lang="en-US" baseline="0" dirty="0" smtClean="0"/>
              <a:t> </a:t>
            </a:r>
            <a:r>
              <a:rPr lang="en-US" baseline="0" dirty="0" err="1" smtClean="0"/>
              <a:t>mạnh</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14</a:t>
            </a:fld>
            <a:endParaRPr lang="en-US"/>
          </a:p>
        </p:txBody>
      </p:sp>
    </p:spTree>
    <p:extLst>
      <p:ext uri="{BB962C8B-B14F-4D97-AF65-F5344CB8AC3E}">
        <p14:creationId xmlns:p14="http://schemas.microsoft.com/office/powerpoint/2010/main" val="261092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15</a:t>
            </a:fld>
            <a:endParaRPr lang="en-US"/>
          </a:p>
        </p:txBody>
      </p:sp>
    </p:spTree>
    <p:extLst>
      <p:ext uri="{BB962C8B-B14F-4D97-AF65-F5344CB8AC3E}">
        <p14:creationId xmlns:p14="http://schemas.microsoft.com/office/powerpoint/2010/main" val="375329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16</a:t>
            </a:fld>
            <a:endParaRPr lang="en-US"/>
          </a:p>
        </p:txBody>
      </p:sp>
    </p:spTree>
    <p:extLst>
      <p:ext uri="{BB962C8B-B14F-4D97-AF65-F5344CB8AC3E}">
        <p14:creationId xmlns:p14="http://schemas.microsoft.com/office/powerpoint/2010/main" val="375329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sỹ</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a:t>
            </a:r>
          </a:p>
          <a:p>
            <a:pPr lvl="0"/>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B</a:t>
            </a:r>
          </a:p>
          <a:p>
            <a:pPr lvl="0"/>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AB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AB</a:t>
            </a:r>
          </a:p>
          <a:p>
            <a:pPr lvl="0"/>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O</a:t>
            </a:r>
          </a:p>
          <a:p>
            <a:pPr lvl="0"/>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ít</a:t>
            </a:r>
            <a:r>
              <a:rPr lang="en-US" sz="1200"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không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quá</a:t>
            </a:r>
            <a:r>
              <a:rPr lang="en-US" sz="1200" b="1" i="1" kern="1200" dirty="0" smtClean="0">
                <a:solidFill>
                  <a:schemeClr val="tx1"/>
                </a:solidFill>
                <a:effectLst/>
                <a:latin typeface="+mn-lt"/>
                <a:ea typeface="+mn-ea"/>
                <a:cs typeface="+mn-cs"/>
              </a:rPr>
              <a:t> 500ml)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chậm</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HIV, </a:t>
            </a:r>
            <a:r>
              <a:rPr lang="en-US" sz="1200" kern="1200" dirty="0" err="1" smtClean="0">
                <a:solidFill>
                  <a:schemeClr val="tx1"/>
                </a:solidFill>
                <a:effectLst/>
                <a:latin typeface="+mn-lt"/>
                <a:ea typeface="+mn-ea"/>
                <a:cs typeface="+mn-cs"/>
              </a:rPr>
              <a:t>viêm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chéo</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rách</a:t>
            </a:r>
            <a:r>
              <a:rPr lang="en-US" sz="1200" kern="1200" dirty="0" smtClean="0">
                <a:solidFill>
                  <a:schemeClr val="tx1"/>
                </a:solidFill>
                <a:effectLst/>
                <a:latin typeface="+mn-lt"/>
                <a:ea typeface="+mn-ea"/>
                <a:cs typeface="+mn-cs"/>
              </a:rPr>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17</a:t>
            </a:fld>
            <a:endParaRPr lang="en-US"/>
          </a:p>
        </p:txBody>
      </p:sp>
    </p:spTree>
    <p:extLst>
      <p:ext uri="{BB962C8B-B14F-4D97-AF65-F5344CB8AC3E}">
        <p14:creationId xmlns:p14="http://schemas.microsoft.com/office/powerpoint/2010/main" val="226903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sỹ</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cỡ</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lệnh</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Theo </a:t>
            </a:r>
            <a:r>
              <a:rPr lang="en-US" sz="1200" kern="1200" dirty="0" err="1" smtClean="0">
                <a:solidFill>
                  <a:schemeClr val="tx1"/>
                </a:solidFill>
                <a:effectLst/>
                <a:latin typeface="+mn-lt"/>
                <a:ea typeface="+mn-ea"/>
                <a:cs typeface="+mn-cs"/>
              </a:rPr>
              <a:t>dõi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tai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18</a:t>
            </a:fld>
            <a:endParaRPr lang="en-US"/>
          </a:p>
        </p:txBody>
      </p:sp>
    </p:spTree>
    <p:extLst>
      <p:ext uri="{BB962C8B-B14F-4D97-AF65-F5344CB8AC3E}">
        <p14:creationId xmlns:p14="http://schemas.microsoft.com/office/powerpoint/2010/main" val="211374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19</a:t>
            </a:fld>
            <a:endParaRPr lang="en-US"/>
          </a:p>
        </p:txBody>
      </p:sp>
    </p:spTree>
    <p:extLst>
      <p:ext uri="{BB962C8B-B14F-4D97-AF65-F5344CB8AC3E}">
        <p14:creationId xmlns:p14="http://schemas.microsoft.com/office/powerpoint/2010/main" val="213075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20</a:t>
            </a:fld>
            <a:endParaRPr lang="en-US"/>
          </a:p>
        </p:txBody>
      </p:sp>
    </p:spTree>
    <p:extLst>
      <p:ext uri="{BB962C8B-B14F-4D97-AF65-F5344CB8AC3E}">
        <p14:creationId xmlns:p14="http://schemas.microsoft.com/office/powerpoint/2010/main" val="311578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21</a:t>
            </a:fld>
            <a:endParaRPr lang="en-US"/>
          </a:p>
        </p:txBody>
      </p:sp>
    </p:spTree>
    <p:extLst>
      <p:ext uri="{BB962C8B-B14F-4D97-AF65-F5344CB8AC3E}">
        <p14:creationId xmlns:p14="http://schemas.microsoft.com/office/powerpoint/2010/main" val="178882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22</a:t>
            </a:fld>
            <a:endParaRPr lang="en-US"/>
          </a:p>
        </p:txBody>
      </p:sp>
    </p:spTree>
    <p:extLst>
      <p:ext uri="{BB962C8B-B14F-4D97-AF65-F5344CB8AC3E}">
        <p14:creationId xmlns:p14="http://schemas.microsoft.com/office/powerpoint/2010/main" val="217159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SV </a:t>
            </a:r>
            <a:r>
              <a:rPr lang="en-US" dirty="0" err="1" smtClean="0"/>
              <a:t>đọc</a:t>
            </a:r>
            <a:r>
              <a:rPr lang="en-US" dirty="0" smtClean="0"/>
              <a:t>,</a:t>
            </a:r>
            <a:r>
              <a:rPr lang="en-US" baseline="0" dirty="0" smtClean="0"/>
              <a:t> GV </a:t>
            </a:r>
            <a:r>
              <a:rPr lang="en-US" baseline="0" dirty="0" err="1" smtClean="0"/>
              <a:t>tóm</a:t>
            </a:r>
            <a:r>
              <a:rPr lang="en-US" baseline="0" dirty="0" smtClean="0"/>
              <a:t> </a:t>
            </a:r>
            <a:r>
              <a:rPr lang="en-US" baseline="0" dirty="0" err="1" smtClean="0"/>
              <a:t>tắt</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a:t>
            </a:fld>
            <a:endParaRPr lang="en-US"/>
          </a:p>
        </p:txBody>
      </p:sp>
    </p:spTree>
    <p:extLst>
      <p:ext uri="{BB962C8B-B14F-4D97-AF65-F5344CB8AC3E}">
        <p14:creationId xmlns:p14="http://schemas.microsoft.com/office/powerpoint/2010/main" val="203362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23</a:t>
            </a:fld>
            <a:endParaRPr lang="en-US"/>
          </a:p>
        </p:txBody>
      </p:sp>
    </p:spTree>
    <p:extLst>
      <p:ext uri="{BB962C8B-B14F-4D97-AF65-F5344CB8AC3E}">
        <p14:creationId xmlns:p14="http://schemas.microsoft.com/office/powerpoint/2010/main" val="339574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smtClean="0"/>
              <a:t>Chỉ</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bước</a:t>
            </a:r>
            <a:r>
              <a:rPr lang="en-US" baseline="0" dirty="0" smtClean="0"/>
              <a:t> </a:t>
            </a:r>
            <a:r>
              <a:rPr lang="en-US" baseline="0" dirty="0" err="1" smtClean="0"/>
              <a:t>khó</a:t>
            </a:r>
            <a:r>
              <a:rPr lang="en-US" baseline="0" dirty="0" smtClean="0"/>
              <a:t>, </a:t>
            </a:r>
            <a:r>
              <a:rPr lang="en-US" baseline="0" dirty="0" err="1" smtClean="0"/>
              <a:t>bước</a:t>
            </a:r>
            <a:r>
              <a:rPr lang="en-US" baseline="0" dirty="0" smtClean="0"/>
              <a:t> </a:t>
            </a:r>
            <a:r>
              <a:rPr lang="en-US" baseline="0" dirty="0" err="1" smtClean="0"/>
              <a:t>dễ</a:t>
            </a:r>
            <a:r>
              <a:rPr lang="en-US" baseline="0" dirty="0" smtClean="0"/>
              <a:t> </a:t>
            </a:r>
            <a:r>
              <a:rPr lang="en-US" baseline="0" dirty="0" err="1" smtClean="0"/>
              <a:t>sai</a:t>
            </a:r>
            <a:r>
              <a:rPr lang="en-US" baseline="0" dirty="0" smtClean="0"/>
              <a:t> </a:t>
            </a:r>
            <a:r>
              <a:rPr lang="en-US" baseline="0" dirty="0" err="1" smtClean="0"/>
              <a:t>lỗi</a:t>
            </a:r>
            <a:endParaRPr lang="en-US" baseline="0" dirty="0" smtClean="0"/>
          </a:p>
          <a:p>
            <a:pPr marL="0" indent="0">
              <a:buNone/>
            </a:pPr>
            <a:r>
              <a:rPr lang="en-US" baseline="0" dirty="0" err="1" smtClean="0"/>
              <a:t>Bước</a:t>
            </a:r>
            <a:r>
              <a:rPr lang="en-US" baseline="0" dirty="0" smtClean="0"/>
              <a:t> </a:t>
            </a:r>
            <a:r>
              <a:rPr lang="en-US" baseline="0" dirty="0" err="1" smtClean="0"/>
              <a:t>quan</a:t>
            </a:r>
            <a:r>
              <a:rPr lang="en-US" baseline="0" dirty="0" smtClean="0"/>
              <a:t> </a:t>
            </a:r>
            <a:r>
              <a:rPr lang="en-US" baseline="0" dirty="0" err="1" smtClean="0"/>
              <a:t>trọng</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24</a:t>
            </a:fld>
            <a:endParaRPr lang="en-US"/>
          </a:p>
        </p:txBody>
      </p:sp>
    </p:spTree>
    <p:extLst>
      <p:ext uri="{BB962C8B-B14F-4D97-AF65-F5344CB8AC3E}">
        <p14:creationId xmlns:p14="http://schemas.microsoft.com/office/powerpoint/2010/main" val="3340027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25</a:t>
            </a:fld>
            <a:endParaRPr lang="en-US"/>
          </a:p>
        </p:txBody>
      </p:sp>
    </p:spTree>
    <p:extLst>
      <p:ext uri="{BB962C8B-B14F-4D97-AF65-F5344CB8AC3E}">
        <p14:creationId xmlns:p14="http://schemas.microsoft.com/office/powerpoint/2010/main" val="382767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26</a:t>
            </a:fld>
            <a:endParaRPr lang="en-US"/>
          </a:p>
        </p:txBody>
      </p:sp>
    </p:spTree>
    <p:extLst>
      <p:ext uri="{BB962C8B-B14F-4D97-AF65-F5344CB8AC3E}">
        <p14:creationId xmlns:p14="http://schemas.microsoft.com/office/powerpoint/2010/main" val="370235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28</a:t>
            </a:fld>
            <a:endParaRPr lang="en-US"/>
          </a:p>
        </p:txBody>
      </p:sp>
    </p:spTree>
    <p:extLst>
      <p:ext uri="{BB962C8B-B14F-4D97-AF65-F5344CB8AC3E}">
        <p14:creationId xmlns:p14="http://schemas.microsoft.com/office/powerpoint/2010/main" val="22769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Tai </a:t>
            </a:r>
            <a:r>
              <a:rPr lang="en-US" sz="1200" b="1" kern="1200" dirty="0" err="1" smtClean="0">
                <a:solidFill>
                  <a:schemeClr val="tx1"/>
                </a:solidFill>
                <a:effectLst/>
                <a:latin typeface="+mn-lt"/>
                <a:ea typeface="+mn-ea"/>
                <a:cs typeface="+mn-cs"/>
              </a:rPr>
              <a:t>biến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truyền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máu</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7.1</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Tai </a:t>
            </a:r>
            <a:r>
              <a:rPr lang="en-US" sz="1200" b="1" kern="1200" dirty="0" err="1" smtClean="0">
                <a:solidFill>
                  <a:schemeClr val="tx1"/>
                </a:solidFill>
                <a:effectLst/>
                <a:latin typeface="+mn-lt"/>
                <a:ea typeface="+mn-ea"/>
                <a:cs typeface="+mn-cs"/>
              </a:rPr>
              <a:t>biến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tức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thì</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Tan </a:t>
            </a:r>
            <a:r>
              <a:rPr lang="en-US" sz="1200" i="1" kern="1200" dirty="0" err="1" smtClean="0">
                <a:solidFill>
                  <a:schemeClr val="tx1"/>
                </a:solidFill>
                <a:effectLst/>
                <a:latin typeface="+mn-lt"/>
                <a:ea typeface="+mn-ea"/>
                <a:cs typeface="+mn-cs"/>
              </a:rPr>
              <a:t>máu</a:t>
            </a:r>
            <a:r>
              <a:rPr lang="en-US" sz="1200" i="1" kern="1200" dirty="0" smtClean="0">
                <a:solidFill>
                  <a:schemeClr val="tx1"/>
                </a:solidFill>
                <a:effectLst/>
                <a:latin typeface="+mn-lt"/>
                <a:ea typeface="+mn-ea"/>
                <a:cs typeface="+mn-cs"/>
              </a:rPr>
              <a:t> do </a:t>
            </a:r>
            <a:r>
              <a:rPr lang="en-US" sz="1200" i="1" kern="1200" dirty="0" err="1" smtClean="0">
                <a:solidFill>
                  <a:schemeClr val="tx1"/>
                </a:solidFill>
                <a:effectLst/>
                <a:latin typeface="+mn-lt"/>
                <a:ea typeface="+mn-ea"/>
                <a:cs typeface="+mn-cs"/>
              </a:rPr>
              <a:t>bất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đồng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nhóm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nhầm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rét</a:t>
            </a:r>
            <a:r>
              <a:rPr lang="en-US" sz="1200" kern="1200" dirty="0" smtClean="0">
                <a:solidFill>
                  <a:schemeClr val="tx1"/>
                </a:solidFill>
                <a:effectLst/>
                <a:latin typeface="+mn-lt"/>
                <a:ea typeface="+mn-ea"/>
                <a:cs typeface="+mn-cs"/>
              </a:rPr>
              <a:t> run, </a:t>
            </a:r>
            <a:r>
              <a:rPr lang="en-US" sz="1200" kern="1200" dirty="0" err="1" smtClean="0">
                <a:solidFill>
                  <a:schemeClr val="tx1"/>
                </a:solidFill>
                <a:effectLst/>
                <a:latin typeface="+mn-lt"/>
                <a:ea typeface="+mn-ea"/>
                <a:cs typeface="+mn-cs"/>
              </a:rPr>
              <a:t>hốt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BS, </a:t>
            </a:r>
            <a:r>
              <a:rPr lang="en-US" sz="1200" kern="1200" dirty="0" err="1" smtClean="0">
                <a:solidFill>
                  <a:schemeClr val="tx1"/>
                </a:solidFill>
                <a:effectLst/>
                <a:latin typeface="+mn-lt"/>
                <a:ea typeface="+mn-ea"/>
                <a:cs typeface="+mn-cs"/>
              </a:rPr>
              <a:t>thở</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i="1" kern="1200" dirty="0" err="1" smtClean="0">
                <a:solidFill>
                  <a:schemeClr val="tx1"/>
                </a:solidFill>
                <a:effectLst/>
                <a:latin typeface="+mn-lt"/>
                <a:ea typeface="+mn-ea"/>
                <a:cs typeface="+mn-cs"/>
              </a:rPr>
              <a:t>Phản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rét</a:t>
            </a:r>
            <a:r>
              <a:rPr lang="en-US" sz="1200" kern="1200" dirty="0" smtClean="0">
                <a:solidFill>
                  <a:schemeClr val="tx1"/>
                </a:solidFill>
                <a:effectLst/>
                <a:latin typeface="+mn-lt"/>
                <a:ea typeface="+mn-ea"/>
                <a:cs typeface="+mn-cs"/>
              </a:rPr>
              <a:t> run,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Quink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BS, </a:t>
            </a:r>
            <a:r>
              <a:rPr lang="en-US" sz="1200" kern="1200" dirty="0" err="1" smtClean="0">
                <a:solidFill>
                  <a:schemeClr val="tx1"/>
                </a:solidFill>
                <a:effectLst/>
                <a:latin typeface="+mn-lt"/>
                <a:ea typeface="+mn-ea"/>
                <a:cs typeface="+mn-cs"/>
              </a:rPr>
              <a:t>đo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NB.</a:t>
            </a:r>
            <a:endParaRPr lang="en-US" sz="105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Tai </a:t>
            </a:r>
            <a:r>
              <a:rPr lang="en-US" sz="1200" b="1" kern="1200" dirty="0" err="1" smtClean="0">
                <a:solidFill>
                  <a:schemeClr val="tx1"/>
                </a:solidFill>
                <a:effectLst/>
                <a:latin typeface="+mn-lt"/>
                <a:ea typeface="+mn-ea"/>
                <a:cs typeface="+mn-cs"/>
              </a:rPr>
              <a:t>biến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muộn</a:t>
            </a:r>
            <a:r>
              <a:rPr lang="en-US" sz="1200" b="1"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Tan </a:t>
            </a:r>
            <a:r>
              <a:rPr lang="en-US" sz="1200" i="1" kern="1200" dirty="0" err="1" smtClean="0">
                <a:solidFill>
                  <a:schemeClr val="tx1"/>
                </a:solidFill>
                <a:effectLst/>
                <a:latin typeface="+mn-lt"/>
                <a:ea typeface="+mn-ea"/>
                <a:cs typeface="+mn-cs"/>
              </a:rPr>
              <a:t>máu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miễn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dịch</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4 – 11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i="1" kern="1200" dirty="0" err="1" smtClean="0">
                <a:solidFill>
                  <a:schemeClr val="tx1"/>
                </a:solidFill>
                <a:effectLst/>
                <a:latin typeface="+mn-lt"/>
                <a:ea typeface="+mn-ea"/>
                <a:cs typeface="+mn-cs"/>
              </a:rPr>
              <a:t>Nhiễm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khuẩn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lây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nhiễm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khuẩn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khuẩn.lây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HIV, </a:t>
            </a:r>
            <a:r>
              <a:rPr lang="en-US" sz="1200" kern="1200" dirty="0" err="1" smtClean="0">
                <a:solidFill>
                  <a:schemeClr val="tx1"/>
                </a:solidFill>
                <a:effectLst/>
                <a:latin typeface="+mn-lt"/>
                <a:ea typeface="+mn-ea"/>
                <a:cs typeface="+mn-cs"/>
              </a:rPr>
              <a:t>viêm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0"/>
            <a:r>
              <a:rPr lang="en-US" sz="1200" i="1" kern="1200" dirty="0" err="1" smtClean="0">
                <a:solidFill>
                  <a:schemeClr val="tx1"/>
                </a:solidFill>
                <a:effectLst/>
                <a:latin typeface="+mn-lt"/>
                <a:ea typeface="+mn-ea"/>
                <a:cs typeface="+mn-cs"/>
              </a:rPr>
              <a:t>Hội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chứng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xuất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huyết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sau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truyền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20 – 30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lệnh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sỹ</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lvl="1"/>
            <a:r>
              <a:rPr lang="en-US" sz="1200" b="1" kern="1200" dirty="0" err="1" smtClean="0">
                <a:solidFill>
                  <a:schemeClr val="tx1"/>
                </a:solidFill>
                <a:effectLst/>
                <a:latin typeface="+mn-lt"/>
                <a:ea typeface="+mn-ea"/>
                <a:cs typeface="+mn-cs"/>
              </a:rPr>
              <a:t>Một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số</a:t>
            </a:r>
            <a:r>
              <a:rPr lang="en-US" sz="1200" b="1" kern="1200" dirty="0" smtClean="0">
                <a:solidFill>
                  <a:schemeClr val="tx1"/>
                </a:solidFill>
                <a:effectLst/>
                <a:latin typeface="+mn-lt"/>
                <a:ea typeface="+mn-ea"/>
                <a:cs typeface="+mn-cs"/>
              </a:rPr>
              <a:t> tai </a:t>
            </a:r>
            <a:r>
              <a:rPr lang="en-US" sz="1200" b="1" kern="1200" dirty="0" err="1" smtClean="0">
                <a:solidFill>
                  <a:schemeClr val="tx1"/>
                </a:solidFill>
                <a:effectLst/>
                <a:latin typeface="+mn-lt"/>
                <a:ea typeface="+mn-ea"/>
                <a:cs typeface="+mn-cs"/>
              </a:rPr>
              <a:t>biến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đến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kỹ</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thuật</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29</a:t>
            </a:fld>
            <a:endParaRPr lang="en-US"/>
          </a:p>
        </p:txBody>
      </p:sp>
    </p:spTree>
    <p:extLst>
      <p:ext uri="{BB962C8B-B14F-4D97-AF65-F5344CB8AC3E}">
        <p14:creationId xmlns:p14="http://schemas.microsoft.com/office/powerpoint/2010/main" val="412614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Dựa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40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ABO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Rhesus (Rh). </a:t>
            </a:r>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a:t>
            </a:fld>
            <a:endParaRPr lang="en-US"/>
          </a:p>
        </p:txBody>
      </p:sp>
    </p:spTree>
    <p:extLst>
      <p:ext uri="{BB962C8B-B14F-4D97-AF65-F5344CB8AC3E}">
        <p14:creationId xmlns:p14="http://schemas.microsoft.com/office/powerpoint/2010/main" val="204696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7</a:t>
            </a:fld>
            <a:endParaRPr lang="en-US"/>
          </a:p>
        </p:txBody>
      </p:sp>
    </p:spTree>
    <p:extLst>
      <p:ext uri="{BB962C8B-B14F-4D97-AF65-F5344CB8AC3E}">
        <p14:creationId xmlns:p14="http://schemas.microsoft.com/office/powerpoint/2010/main" val="204696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8</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err="1" smtClean="0"/>
              <a:t>yếu</a:t>
            </a:r>
            <a:r>
              <a:rPr lang="en-US" baseline="0" dirty="0" smtClean="0"/>
              <a:t> </a:t>
            </a:r>
            <a:r>
              <a:rPr lang="en-US" baseline="0" dirty="0" err="1" smtClean="0"/>
              <a:t>tố</a:t>
            </a:r>
            <a:r>
              <a:rPr lang="en-US" baseline="0" dirty="0" smtClean="0"/>
              <a:t> </a:t>
            </a:r>
            <a:r>
              <a:rPr lang="en-US" baseline="0" dirty="0" err="1" smtClean="0"/>
              <a:t>đông</a:t>
            </a:r>
            <a:r>
              <a:rPr lang="en-US" baseline="0" dirty="0" smtClean="0"/>
              <a:t> </a:t>
            </a:r>
            <a:r>
              <a:rPr lang="en-US" baseline="0" dirty="0" err="1" smtClean="0"/>
              <a:t>máu</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9</a:t>
            </a:fld>
            <a:endParaRPr lang="en-US"/>
          </a:p>
        </p:txBody>
      </p:sp>
    </p:spTree>
    <p:extLst>
      <p:ext uri="{BB962C8B-B14F-4D97-AF65-F5344CB8AC3E}">
        <p14:creationId xmlns:p14="http://schemas.microsoft.com/office/powerpoint/2010/main" val="364895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err="1" smtClean="0"/>
              <a:t>yếu</a:t>
            </a:r>
            <a:r>
              <a:rPr lang="en-US" baseline="0" dirty="0" smtClean="0"/>
              <a:t> </a:t>
            </a:r>
            <a:r>
              <a:rPr lang="en-US" baseline="0" dirty="0" err="1" smtClean="0"/>
              <a:t>tố</a:t>
            </a:r>
            <a:r>
              <a:rPr lang="en-US" baseline="0" dirty="0" smtClean="0"/>
              <a:t> </a:t>
            </a:r>
            <a:r>
              <a:rPr lang="en-US" baseline="0" dirty="0" err="1" smtClean="0"/>
              <a:t>đông</a:t>
            </a:r>
            <a:r>
              <a:rPr lang="en-US" baseline="0" dirty="0" smtClean="0"/>
              <a:t> </a:t>
            </a:r>
            <a:r>
              <a:rPr lang="en-US" baseline="0" dirty="0" err="1" smtClean="0"/>
              <a:t>máu</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10</a:t>
            </a:fld>
            <a:endParaRPr lang="en-US"/>
          </a:p>
        </p:txBody>
      </p:sp>
    </p:spTree>
    <p:extLst>
      <p:ext uri="{BB962C8B-B14F-4D97-AF65-F5344CB8AC3E}">
        <p14:creationId xmlns:p14="http://schemas.microsoft.com/office/powerpoint/2010/main" val="166467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err="1" smtClean="0"/>
              <a:t>yếu</a:t>
            </a:r>
            <a:r>
              <a:rPr lang="en-US" baseline="0" dirty="0" smtClean="0"/>
              <a:t> </a:t>
            </a:r>
            <a:r>
              <a:rPr lang="en-US" baseline="0" dirty="0" err="1" smtClean="0"/>
              <a:t>tố</a:t>
            </a:r>
            <a:r>
              <a:rPr lang="en-US" baseline="0" dirty="0" smtClean="0"/>
              <a:t> </a:t>
            </a:r>
            <a:r>
              <a:rPr lang="en-US" baseline="0" dirty="0" err="1" smtClean="0"/>
              <a:t>đông</a:t>
            </a:r>
            <a:r>
              <a:rPr lang="en-US" baseline="0" dirty="0" smtClean="0"/>
              <a:t> </a:t>
            </a:r>
            <a:r>
              <a:rPr lang="en-US" baseline="0" dirty="0" err="1" smtClean="0"/>
              <a:t>máu</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427071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12</a:t>
            </a:fld>
            <a:endParaRPr lang="en-US"/>
          </a:p>
        </p:txBody>
      </p:sp>
    </p:spTree>
    <p:extLst>
      <p:ext uri="{BB962C8B-B14F-4D97-AF65-F5344CB8AC3E}">
        <p14:creationId xmlns:p14="http://schemas.microsoft.com/office/powerpoint/2010/main" val="162896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pPr/>
              <a:t>7/27/2020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jpeg"/><Relationship Id="rId11" Type="http://schemas.microsoft.com/office/2007/relationships/hdphoto" Target="../media/hdphoto2.wdp"/><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2.jpe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646289"/>
          </a:xfrm>
        </p:spPr>
        <p:txBody>
          <a:bodyPr>
            <a:noAutofit/>
          </a:bodyPr>
          <a:lstStyle/>
          <a:p>
            <a:endParaRPr lang="en-US" sz="2800" b="1" dirty="0" smtClean="0">
              <a:solidFill>
                <a:srgbClr val="000099"/>
              </a:solidFill>
              <a:latin typeface="Arial" pitchFamily="34" charset="0"/>
              <a:ea typeface="Tahoma" pitchFamily="34" charset="0"/>
              <a:cs typeface="Arial" pitchFamily="34" charset="0"/>
            </a:endParaRPr>
          </a:p>
          <a:p>
            <a:endParaRPr lang="en-US" sz="2800" b="1" dirty="0" smtClean="0">
              <a:solidFill>
                <a:srgbClr val="000099"/>
              </a:solidFill>
              <a:latin typeface="Arial" pitchFamily="34" charset="0"/>
              <a:ea typeface="Tahoma" pitchFamily="34" charset="0"/>
              <a:cs typeface="Arial" pitchFamily="34" charset="0"/>
            </a:endParaRPr>
          </a:p>
          <a:p>
            <a:endParaRPr lang="en-US" sz="2800" b="1" dirty="0" smtClean="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r>
              <a:rPr lang="en-US" sz="2800" b="1" dirty="0">
                <a:solidFill>
                  <a:srgbClr val="000099"/>
                </a:solidFill>
                <a:latin typeface="Arial" pitchFamily="34" charset="0"/>
                <a:ea typeface="Tahoma" pitchFamily="34" charset="0"/>
                <a:cs typeface="Arial" pitchFamily="34" charset="0"/>
              </a:rPr>
              <a:t>	</a:t>
            </a:r>
            <a:r>
              <a:rPr lang="en-US" sz="2800" b="1" dirty="0" smtClean="0">
                <a:solidFill>
                  <a:srgbClr val="000099"/>
                </a:solidFill>
                <a:latin typeface="Arial" pitchFamily="34" charset="0"/>
                <a:ea typeface="Tahoma" pitchFamily="34" charset="0"/>
                <a:cs typeface="Arial" pitchFamily="34" charset="0"/>
              </a:rPr>
              <a:t>					      </a:t>
            </a:r>
          </a:p>
          <a:p>
            <a:endParaRPr lang="en-US" sz="2800" b="1" dirty="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endParaRPr lang="en-US" sz="2800" b="1" dirty="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r>
              <a:rPr lang="en-US" sz="2800" b="1" dirty="0" smtClean="0">
                <a:solidFill>
                  <a:srgbClr val="000099"/>
                </a:solidFill>
                <a:latin typeface="Arial" pitchFamily="34" charset="0"/>
                <a:ea typeface="Tahoma" pitchFamily="34" charset="0"/>
                <a:cs typeface="Arial" pitchFamily="34" charset="0"/>
              </a:rPr>
              <a:t>                                          		</a:t>
            </a:r>
            <a:endParaRPr lang="en-US" sz="2800" b="1" dirty="0">
              <a:solidFill>
                <a:srgbClr val="000099"/>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a:t>
            </a:fld>
            <a:endParaRPr lang="en-US"/>
          </a:p>
        </p:txBody>
      </p:sp>
      <p:sp>
        <p:nvSpPr>
          <p:cNvPr id="15" name="Subtitle 2"/>
          <p:cNvSpPr txBox="1">
            <a:spLocks/>
          </p:cNvSpPr>
          <p:nvPr/>
        </p:nvSpPr>
        <p:spPr>
          <a:xfrm>
            <a:off x="152400" y="2114550"/>
            <a:ext cx="8991600" cy="2362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endParaRPr kumimoji="0" lang="en-US" sz="2600" i="0" u="none" strike="noStrike" kern="1200" cap="none" spc="0" normalizeH="0" baseline="0" noProof="0" dirty="0">
              <a:ln>
                <a:noFill/>
              </a:ln>
              <a:solidFill>
                <a:srgbClr val="000099"/>
              </a:solidFill>
              <a:effectLst/>
              <a:uLnTx/>
              <a:uFillTx/>
              <a:latin typeface="Arial" pitchFamily="34" charset="0"/>
              <a:ea typeface="Tahoma" pitchFamily="34" charset="0"/>
              <a:cs typeface="Arial" pitchFamily="34" charset="0"/>
            </a:endParaRPr>
          </a:p>
        </p:txBody>
      </p:sp>
      <p:sp>
        <p:nvSpPr>
          <p:cNvPr id="16" name="Subtitle 2"/>
          <p:cNvSpPr txBox="1">
            <a:spLocks/>
          </p:cNvSpPr>
          <p:nvPr/>
        </p:nvSpPr>
        <p:spPr>
          <a:xfrm>
            <a:off x="152400" y="4171950"/>
            <a:ext cx="8991600" cy="64628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p:txBody>
      </p:sp>
      <p:pic>
        <p:nvPicPr>
          <p:cNvPr id="14" name="Picture 13"/>
          <p:cNvPicPr>
            <a:picLocks noChangeAspect="1" noChangeArrowheads="1"/>
          </p:cNvPicPr>
          <p:nvPr/>
        </p:nvPicPr>
        <p:blipFill>
          <a:blip r:embed="rId5"/>
          <a:srcRect/>
          <a:stretch>
            <a:fillRect/>
          </a:stretch>
        </p:blipFill>
        <p:spPr bwMode="auto">
          <a:xfrm>
            <a:off x="47172" y="800100"/>
            <a:ext cx="9067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smtClean="0">
                <a:solidFill>
                  <a:schemeClr val="bg1"/>
                </a:solidFill>
                <a:latin typeface="Arial" pitchFamily="34" charset="0"/>
                <a:ea typeface="Tahoma" pitchFamily="34" charset="0"/>
                <a:cs typeface="Arial" pitchFamily="34" charset="0"/>
              </a:rPr>
              <a:t>2. MỤC ĐÍCH</a:t>
            </a:r>
            <a:endParaRPr lang="en-US" sz="2800" b="1" dirty="0">
              <a:solidFill>
                <a:schemeClr val="bg1"/>
              </a:solidFill>
              <a:latin typeface="Arial" pitchFamily="34" charset="0"/>
              <a:ea typeface="Tahoma"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76200" y="666749"/>
            <a:ext cx="8991600" cy="4343401"/>
          </a:xfrm>
        </p:spPr>
        <p:txBody>
          <a:bodyPr>
            <a:noAutofit/>
          </a:bodyPr>
          <a:lstStyle/>
          <a:p>
            <a:pPr algn="just">
              <a:spcBef>
                <a:spcPts val="0"/>
              </a:spcBef>
            </a:pPr>
            <a:r>
              <a:rPr lang="en-US" sz="2200" dirty="0" err="1">
                <a:solidFill>
                  <a:srgbClr val="000099"/>
                </a:solidFill>
                <a:latin typeface="Arial" pitchFamily="34" charset="0"/>
                <a:cs typeface="Arial" pitchFamily="34" charset="0"/>
              </a:rPr>
              <a:t>Người</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bệnh</a:t>
            </a:r>
            <a:r>
              <a:rPr lang="en-US" sz="2200" dirty="0">
                <a:solidFill>
                  <a:srgbClr val="000099"/>
                </a:solidFill>
                <a:latin typeface="Arial" pitchFamily="34" charset="0"/>
                <a:cs typeface="Arial" pitchFamily="34" charset="0"/>
              </a:rPr>
              <a:t>: </a:t>
            </a:r>
            <a:r>
              <a:rPr lang="vi-VN" sz="2200" dirty="0">
                <a:solidFill>
                  <a:srgbClr val="000099"/>
                </a:solidFill>
                <a:cs typeface="Arial" pitchFamily="34" charset="0"/>
              </a:rPr>
              <a:t>NGUYÊN </a:t>
            </a:r>
            <a:r>
              <a:rPr lang="en-US" sz="2200" dirty="0">
                <a:solidFill>
                  <a:srgbClr val="000099"/>
                </a:solidFill>
                <a:latin typeface="Arial" pitchFamily="34" charset="0"/>
                <a:cs typeface="Arial" pitchFamily="34" charset="0"/>
              </a:rPr>
              <a:t>VĂN</a:t>
            </a:r>
            <a:r>
              <a:rPr lang="vi-VN" sz="2200" dirty="0">
                <a:solidFill>
                  <a:srgbClr val="000099"/>
                </a:solidFill>
                <a:cs typeface="Arial" pitchFamily="34" charset="0"/>
              </a:rPr>
              <a:t> T </a:t>
            </a:r>
            <a:r>
              <a:rPr lang="en-US" sz="2200" dirty="0">
                <a:solidFill>
                  <a:srgbClr val="000099"/>
                </a:solidFill>
                <a:latin typeface="Arial" pitchFamily="34" charset="0"/>
                <a:cs typeface="Arial" pitchFamily="34" charset="0"/>
              </a:rPr>
              <a:t>		S</a:t>
            </a:r>
            <a:r>
              <a:rPr lang="vi-VN" sz="2200" dirty="0">
                <a:solidFill>
                  <a:srgbClr val="000099"/>
                </a:solidFill>
                <a:cs typeface="Arial" pitchFamily="34" charset="0"/>
              </a:rPr>
              <a:t>inh năm</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19</a:t>
            </a:r>
            <a:r>
              <a:rPr lang="en-US" sz="2200" dirty="0">
                <a:solidFill>
                  <a:srgbClr val="000099"/>
                </a:solidFill>
                <a:latin typeface="Arial" pitchFamily="34" charset="0"/>
                <a:cs typeface="Arial" pitchFamily="34" charset="0"/>
              </a:rPr>
              <a:t>7</a:t>
            </a:r>
            <a:r>
              <a:rPr lang="vi-VN" sz="2200" dirty="0">
                <a:solidFill>
                  <a:srgbClr val="000099"/>
                </a:solidFill>
                <a:cs typeface="Arial" pitchFamily="34" charset="0"/>
              </a:rPr>
              <a:t>3 </a:t>
            </a:r>
          </a:p>
          <a:p>
            <a:pPr algn="just">
              <a:spcBef>
                <a:spcPts val="0"/>
              </a:spcBef>
            </a:pPr>
            <a:r>
              <a:rPr lang="vi-VN" sz="2200" dirty="0">
                <a:solidFill>
                  <a:srgbClr val="000099"/>
                </a:solidFill>
                <a:cs typeface="Arial" pitchFamily="34" charset="0"/>
              </a:rPr>
              <a:t>Giường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15 </a:t>
            </a:r>
            <a:r>
              <a:rPr lang="en-US" sz="2200" dirty="0">
                <a:solidFill>
                  <a:srgbClr val="000099"/>
                </a:solidFill>
                <a:latin typeface="Arial" pitchFamily="34" charset="0"/>
                <a:cs typeface="Arial" pitchFamily="34" charset="0"/>
              </a:rPr>
              <a:t>	P</a:t>
            </a:r>
            <a:r>
              <a:rPr lang="vi-VN" sz="2200" dirty="0">
                <a:solidFill>
                  <a:srgbClr val="000099"/>
                </a:solidFill>
                <a:cs typeface="Arial" pitchFamily="34" charset="0"/>
              </a:rPr>
              <a:t>hòng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110</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Khoa</a:t>
            </a:r>
            <a:r>
              <a:rPr lang="en-US" sz="2200" dirty="0">
                <a:solidFill>
                  <a:srgbClr val="000099"/>
                </a:solidFill>
                <a:latin typeface="Arial" pitchFamily="34" charset="0"/>
                <a:cs typeface="Arial" pitchFamily="34" charset="0"/>
              </a:rPr>
              <a:t>: TT</a:t>
            </a:r>
            <a:r>
              <a:rPr lang="vi-VN" sz="2200" dirty="0">
                <a:solidFill>
                  <a:srgbClr val="000099"/>
                </a:solidFill>
                <a:cs typeface="Arial" pitchFamily="34" charset="0"/>
              </a:rPr>
              <a:t> Huyết học</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truyền máu</a:t>
            </a:r>
          </a:p>
          <a:p>
            <a:pPr algn="just">
              <a:spcBef>
                <a:spcPts val="0"/>
              </a:spcBef>
            </a:pPr>
            <a:r>
              <a:rPr lang="vi-VN" sz="2200" dirty="0">
                <a:solidFill>
                  <a:srgbClr val="000099"/>
                </a:solidFill>
                <a:cs typeface="Arial" pitchFamily="34" charset="0"/>
              </a:rPr>
              <a:t>Chẩn đoán: Thalassemia</a:t>
            </a:r>
            <a:r>
              <a:rPr lang="en-US" sz="2200" dirty="0">
                <a:solidFill>
                  <a:srgbClr val="000099"/>
                </a:solidFill>
                <a:latin typeface="Arial" pitchFamily="34" charset="0"/>
                <a:cs typeface="Arial" pitchFamily="34" charset="0"/>
              </a:rPr>
              <a:t> (tan </a:t>
            </a:r>
            <a:r>
              <a:rPr lang="en-US" sz="2200" dirty="0" err="1">
                <a:solidFill>
                  <a:srgbClr val="000099"/>
                </a:solidFill>
                <a:latin typeface="Arial" pitchFamily="34" charset="0"/>
                <a:cs typeface="Arial" pitchFamily="34" charset="0"/>
              </a:rPr>
              <a:t>máu</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bẩm</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sinh</a:t>
            </a:r>
            <a:r>
              <a:rPr lang="en-US" sz="2200" dirty="0">
                <a:solidFill>
                  <a:srgbClr val="000099"/>
                </a:solidFill>
                <a:latin typeface="Arial" pitchFamily="34" charset="0"/>
                <a:cs typeface="Arial" pitchFamily="34" charset="0"/>
              </a:rPr>
              <a:t>)</a:t>
            </a:r>
            <a:endParaRPr lang="vi-VN" sz="2200" dirty="0">
              <a:solidFill>
                <a:srgbClr val="000099"/>
              </a:solidFill>
              <a:cs typeface="Arial" pitchFamily="34" charset="0"/>
            </a:endParaRPr>
          </a:p>
          <a:p>
            <a:pPr algn="just">
              <a:spcBef>
                <a:spcPts val="0"/>
              </a:spcBef>
            </a:pPr>
            <a:r>
              <a:rPr lang="vi-VN" sz="2200" dirty="0">
                <a:solidFill>
                  <a:srgbClr val="000099"/>
                </a:solidFill>
                <a:cs typeface="Arial" pitchFamily="34" charset="0"/>
              </a:rPr>
              <a:t>Tình trạng người bệnh: Mệt mỏi, da xanh xạm, niêm mạc nhợt. </a:t>
            </a:r>
            <a:r>
              <a:rPr lang="en-US" sz="2200" dirty="0">
                <a:solidFill>
                  <a:srgbClr val="000099"/>
                </a:solidFill>
                <a:latin typeface="Arial" pitchFamily="34" charset="0"/>
                <a:cs typeface="Arial" pitchFamily="34" charset="0"/>
              </a:rPr>
              <a:t>DHST: </a:t>
            </a:r>
            <a:r>
              <a:rPr lang="vi-VN" sz="2200" dirty="0">
                <a:solidFill>
                  <a:srgbClr val="000099"/>
                </a:solidFill>
                <a:cs typeface="Arial" pitchFamily="34" charset="0"/>
              </a:rPr>
              <a:t>NT: 20l/p</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a:t>
            </a:r>
            <a:r>
              <a:rPr lang="en-US" sz="2200" dirty="0">
                <a:solidFill>
                  <a:srgbClr val="000099"/>
                </a:solidFill>
                <a:latin typeface="Arial" pitchFamily="34" charset="0"/>
                <a:cs typeface="Arial" pitchFamily="34" charset="0"/>
              </a:rPr>
              <a:t>T</a:t>
            </a:r>
            <a:r>
              <a:rPr lang="en-US" sz="2200" baseline="30000" dirty="0">
                <a:solidFill>
                  <a:srgbClr val="000099"/>
                </a:solidFill>
                <a:latin typeface="Arial" pitchFamily="34" charset="0"/>
                <a:cs typeface="Arial" pitchFamily="34" charset="0"/>
              </a:rPr>
              <a:t>0</a:t>
            </a:r>
            <a:r>
              <a:rPr lang="vi-VN" sz="2200" dirty="0">
                <a:solidFill>
                  <a:srgbClr val="000099"/>
                </a:solidFill>
                <a:cs typeface="Arial" pitchFamily="34" charset="0"/>
              </a:rPr>
              <a:t>: 36,8</a:t>
            </a:r>
            <a:r>
              <a:rPr lang="vi-VN" sz="2200" baseline="30000" dirty="0">
                <a:solidFill>
                  <a:srgbClr val="000099"/>
                </a:solidFill>
                <a:cs typeface="Arial" pitchFamily="34" charset="0"/>
              </a:rPr>
              <a:t>0</a:t>
            </a:r>
            <a:r>
              <a:rPr lang="vi-VN" sz="2200" dirty="0">
                <a:solidFill>
                  <a:srgbClr val="000099"/>
                </a:solidFill>
                <a:cs typeface="Arial" pitchFamily="34" charset="0"/>
              </a:rPr>
              <a:t>C</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HA: 110/70 mmHg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Mạch : 87 l/phút</a:t>
            </a:r>
          </a:p>
          <a:p>
            <a:pPr algn="just">
              <a:spcBef>
                <a:spcPts val="0"/>
              </a:spcBef>
            </a:pPr>
            <a:r>
              <a:rPr lang="vi-VN" sz="2200" dirty="0">
                <a:solidFill>
                  <a:srgbClr val="000099"/>
                </a:solidFill>
                <a:cs typeface="Arial" pitchFamily="34" charset="0"/>
              </a:rPr>
              <a:t>H</a:t>
            </a:r>
            <a:r>
              <a:rPr lang="en-US" sz="2200" dirty="0" err="1">
                <a:solidFill>
                  <a:srgbClr val="000099"/>
                </a:solidFill>
                <a:latin typeface="Arial" pitchFamily="34" charset="0"/>
                <a:cs typeface="Arial" pitchFamily="34" charset="0"/>
              </a:rPr>
              <a:t>ồng</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cầu</a:t>
            </a:r>
            <a:r>
              <a:rPr lang="vi-VN" sz="2200" dirty="0">
                <a:solidFill>
                  <a:srgbClr val="000099"/>
                </a:solidFill>
                <a:cs typeface="Arial" pitchFamily="34" charset="0"/>
              </a:rPr>
              <a:t>:</a:t>
            </a:r>
            <a:r>
              <a:rPr lang="en-US" sz="2200" dirty="0">
                <a:solidFill>
                  <a:srgbClr val="000099"/>
                </a:solidFill>
                <a:latin typeface="Arial" pitchFamily="34" charset="0"/>
                <a:cs typeface="Arial" pitchFamily="34" charset="0"/>
              </a:rPr>
              <a:t> 3</a:t>
            </a:r>
            <a:r>
              <a:rPr lang="vi-VN" sz="2200" dirty="0">
                <a:solidFill>
                  <a:srgbClr val="000099"/>
                </a:solidFill>
                <a:cs typeface="Arial" pitchFamily="34" charset="0"/>
              </a:rPr>
              <a:t>,</a:t>
            </a:r>
            <a:r>
              <a:rPr lang="en-US" sz="2200" dirty="0">
                <a:solidFill>
                  <a:srgbClr val="000099"/>
                </a:solidFill>
                <a:latin typeface="Arial" pitchFamily="34" charset="0"/>
                <a:cs typeface="Arial" pitchFamily="34" charset="0"/>
              </a:rPr>
              <a:t>9</a:t>
            </a:r>
            <a:r>
              <a:rPr lang="vi-VN" sz="2200" dirty="0">
                <a:solidFill>
                  <a:srgbClr val="000099"/>
                </a:solidFill>
                <a:cs typeface="Arial" pitchFamily="34" charset="0"/>
              </a:rPr>
              <a:t> </a:t>
            </a:r>
            <a:r>
              <a:rPr lang="vi-VN" sz="2200" dirty="0" smtClean="0">
                <a:solidFill>
                  <a:srgbClr val="000099"/>
                </a:solidFill>
                <a:cs typeface="Arial" pitchFamily="34" charset="0"/>
              </a:rPr>
              <a:t>T/L</a:t>
            </a:r>
            <a:r>
              <a:rPr lang="en-US" sz="2200" dirty="0" smtClean="0">
                <a:solidFill>
                  <a:srgbClr val="000099"/>
                </a:solidFill>
                <a:cs typeface="Arial" pitchFamily="34" charset="0"/>
              </a:rPr>
              <a:t> (</a:t>
            </a:r>
            <a:r>
              <a:rPr lang="en-US" sz="2200" dirty="0" err="1" smtClean="0">
                <a:solidFill>
                  <a:srgbClr val="000099"/>
                </a:solidFill>
                <a:cs typeface="Arial" pitchFamily="34" charset="0"/>
              </a:rPr>
              <a:t>Tera</a:t>
            </a:r>
            <a:r>
              <a:rPr lang="en-US" sz="2200" dirty="0" smtClean="0">
                <a:solidFill>
                  <a:srgbClr val="000099"/>
                </a:solidFill>
                <a:cs typeface="Arial" pitchFamily="34" charset="0"/>
              </a:rPr>
              <a:t>/</a:t>
            </a:r>
            <a:r>
              <a:rPr lang="en-US" sz="2200" dirty="0" err="1" smtClean="0">
                <a:solidFill>
                  <a:srgbClr val="000099"/>
                </a:solidFill>
                <a:cs typeface="Arial" pitchFamily="34" charset="0"/>
              </a:rPr>
              <a:t>lít</a:t>
            </a:r>
            <a:r>
              <a:rPr lang="en-US" sz="2200" dirty="0" smtClean="0">
                <a:solidFill>
                  <a:srgbClr val="000099"/>
                </a:solidFill>
                <a:cs typeface="Arial" pitchFamily="34" charset="0"/>
              </a:rPr>
              <a:t> = 10</a:t>
            </a:r>
            <a:r>
              <a:rPr lang="en-US" sz="2200" baseline="30000" dirty="0" smtClean="0">
                <a:solidFill>
                  <a:srgbClr val="000099"/>
                </a:solidFill>
                <a:cs typeface="Arial" pitchFamily="34" charset="0"/>
              </a:rPr>
              <a:t>12</a:t>
            </a:r>
            <a:r>
              <a:rPr lang="en-US" sz="2200" dirty="0" smtClean="0">
                <a:solidFill>
                  <a:srgbClr val="000099"/>
                </a:solidFill>
                <a:cs typeface="Arial" pitchFamily="34" charset="0"/>
              </a:rPr>
              <a:t>/l)</a:t>
            </a:r>
            <a:r>
              <a:rPr lang="en-US" sz="2200" dirty="0" smtClean="0">
                <a:solidFill>
                  <a:srgbClr val="000099"/>
                </a:solidFill>
                <a:latin typeface="Arial" pitchFamily="34" charset="0"/>
                <a:cs typeface="Arial" pitchFamily="34" charset="0"/>
              </a:rPr>
              <a:t>;</a:t>
            </a:r>
            <a:r>
              <a:rPr lang="vi-VN" sz="2200" dirty="0" smtClean="0">
                <a:solidFill>
                  <a:srgbClr val="000099"/>
                </a:solidFill>
                <a:cs typeface="Arial" pitchFamily="34" charset="0"/>
              </a:rPr>
              <a:t>   </a:t>
            </a:r>
            <a:r>
              <a:rPr lang="vi-VN" sz="2200" dirty="0">
                <a:solidFill>
                  <a:srgbClr val="000099"/>
                </a:solidFill>
                <a:cs typeface="Arial" pitchFamily="34" charset="0"/>
              </a:rPr>
              <a:t>HGB: 64 </a:t>
            </a:r>
            <a:r>
              <a:rPr lang="vi-VN" sz="2200" dirty="0" smtClean="0">
                <a:solidFill>
                  <a:srgbClr val="000099"/>
                </a:solidFill>
                <a:cs typeface="Arial" pitchFamily="34" charset="0"/>
              </a:rPr>
              <a:t>G/L</a:t>
            </a:r>
            <a:r>
              <a:rPr lang="en-US" sz="2200" dirty="0" smtClean="0">
                <a:solidFill>
                  <a:srgbClr val="000099"/>
                </a:solidFill>
                <a:cs typeface="Arial" pitchFamily="34" charset="0"/>
              </a:rPr>
              <a:t> (Giga/</a:t>
            </a:r>
            <a:r>
              <a:rPr lang="en-US" sz="2200" dirty="0" err="1" smtClean="0">
                <a:solidFill>
                  <a:srgbClr val="000099"/>
                </a:solidFill>
                <a:cs typeface="Arial" pitchFamily="34" charset="0"/>
              </a:rPr>
              <a:t>lít</a:t>
            </a:r>
            <a:r>
              <a:rPr lang="en-US" sz="2200" dirty="0" smtClean="0">
                <a:solidFill>
                  <a:srgbClr val="000099"/>
                </a:solidFill>
                <a:cs typeface="Arial" pitchFamily="34" charset="0"/>
              </a:rPr>
              <a:t> </a:t>
            </a:r>
            <a:r>
              <a:rPr lang="en-US" sz="2200" dirty="0">
                <a:solidFill>
                  <a:srgbClr val="000099"/>
                </a:solidFill>
                <a:cs typeface="Arial" pitchFamily="34" charset="0"/>
              </a:rPr>
              <a:t>= </a:t>
            </a:r>
            <a:r>
              <a:rPr lang="en-US" sz="2200" dirty="0" smtClean="0">
                <a:solidFill>
                  <a:srgbClr val="000099"/>
                </a:solidFill>
                <a:cs typeface="Arial" pitchFamily="34" charset="0"/>
              </a:rPr>
              <a:t>10</a:t>
            </a:r>
            <a:r>
              <a:rPr lang="en-US" sz="2200" baseline="30000" dirty="0">
                <a:solidFill>
                  <a:srgbClr val="000099"/>
                </a:solidFill>
                <a:cs typeface="Arial" pitchFamily="34" charset="0"/>
              </a:rPr>
              <a:t>9</a:t>
            </a:r>
            <a:r>
              <a:rPr lang="en-US" sz="2200" dirty="0" smtClean="0">
                <a:solidFill>
                  <a:srgbClr val="000099"/>
                </a:solidFill>
                <a:cs typeface="Arial" pitchFamily="34" charset="0"/>
              </a:rPr>
              <a:t>/l</a:t>
            </a:r>
            <a:r>
              <a:rPr lang="en-US" sz="2200" dirty="0">
                <a:solidFill>
                  <a:srgbClr val="000099"/>
                </a:solidFill>
                <a:cs typeface="Arial" pitchFamily="34" charset="0"/>
              </a:rPr>
              <a:t>)</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a:t>
            </a:r>
            <a:r>
              <a:rPr lang="en-US" sz="2200" dirty="0" err="1" smtClean="0">
                <a:solidFill>
                  <a:srgbClr val="000099"/>
                </a:solidFill>
                <a:cs typeface="Arial" pitchFamily="34" charset="0"/>
              </a:rPr>
              <a:t>Nhóm</a:t>
            </a:r>
            <a:r>
              <a:rPr lang="en-US" sz="2200" dirty="0" smtClean="0">
                <a:solidFill>
                  <a:srgbClr val="000099"/>
                </a:solidFill>
                <a:cs typeface="Arial" pitchFamily="34" charset="0"/>
              </a:rPr>
              <a:t> </a:t>
            </a:r>
            <a:r>
              <a:rPr lang="en-US" sz="2200" dirty="0" err="1" smtClean="0">
                <a:solidFill>
                  <a:srgbClr val="000099"/>
                </a:solidFill>
                <a:cs typeface="Arial" pitchFamily="34" charset="0"/>
              </a:rPr>
              <a:t>máu</a:t>
            </a:r>
            <a:r>
              <a:rPr lang="en-US" sz="2200" dirty="0" smtClean="0">
                <a:solidFill>
                  <a:srgbClr val="000099"/>
                </a:solidFill>
                <a:cs typeface="Arial" pitchFamily="34" charset="0"/>
              </a:rPr>
              <a:t>: 0</a:t>
            </a:r>
          </a:p>
          <a:p>
            <a:pPr algn="just">
              <a:spcBef>
                <a:spcPts val="0"/>
              </a:spcBef>
            </a:pPr>
            <a:endParaRPr lang="vi-VN" sz="2200" dirty="0">
              <a:solidFill>
                <a:srgbClr val="000099"/>
              </a:solidFill>
              <a:cs typeface="Arial" pitchFamily="34" charset="0"/>
            </a:endParaRPr>
          </a:p>
          <a:p>
            <a:pPr algn="just">
              <a:spcBef>
                <a:spcPts val="0"/>
              </a:spcBef>
            </a:pPr>
            <a:r>
              <a:rPr lang="vi-VN" sz="2200" dirty="0">
                <a:solidFill>
                  <a:srgbClr val="FF0000"/>
                </a:solidFill>
                <a:cs typeface="Arial" pitchFamily="34" charset="0"/>
              </a:rPr>
              <a:t>Y lệnh: </a:t>
            </a:r>
            <a:r>
              <a:rPr lang="vi-VN" sz="2200" dirty="0">
                <a:solidFill>
                  <a:srgbClr val="000099"/>
                </a:solidFill>
                <a:cs typeface="Arial" pitchFamily="34" charset="0"/>
              </a:rPr>
              <a:t>Khối hồng cầu  x 1 đơn vị</a:t>
            </a:r>
            <a:r>
              <a:rPr lang="en-US" sz="2200" dirty="0">
                <a:solidFill>
                  <a:srgbClr val="000099"/>
                </a:solidFill>
                <a:latin typeface="Arial" pitchFamily="34" charset="0"/>
                <a:cs typeface="Arial" pitchFamily="34" charset="0"/>
              </a:rPr>
              <a:t> (250ml)</a:t>
            </a:r>
            <a:r>
              <a:rPr lang="vi-VN" sz="2200" dirty="0">
                <a:solidFill>
                  <a:srgbClr val="000099"/>
                </a:solidFill>
                <a:cs typeface="Arial" pitchFamily="34" charset="0"/>
              </a:rPr>
              <a:t> cùng nhóm. Truyền tĩnh mạch chậm XX giọt/phút</a:t>
            </a:r>
            <a:endParaRPr lang="en-US" sz="2200" dirty="0">
              <a:solidFill>
                <a:srgbClr val="000099"/>
              </a:solidFill>
              <a:latin typeface="Arial" pitchFamily="34" charset="0"/>
              <a:cs typeface="Arial" pitchFamily="34" charset="0"/>
            </a:endParaRPr>
          </a:p>
          <a:p>
            <a:pPr algn="just">
              <a:spcBef>
                <a:spcPts val="0"/>
              </a:spcBef>
            </a:pPr>
            <a:r>
              <a:rPr lang="en-US" sz="2200" dirty="0" err="1" smtClean="0">
                <a:solidFill>
                  <a:srgbClr val="FF0000"/>
                </a:solidFill>
                <a:latin typeface="Arial" pitchFamily="34" charset="0"/>
                <a:cs typeface="Arial" pitchFamily="34" charset="0"/>
              </a:rPr>
              <a:t>Câu</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hỏi</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Mục</a:t>
            </a:r>
            <a:r>
              <a:rPr lang="en-US" sz="2200" dirty="0" smtClean="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đích</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truyền</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máu</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trong</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tình</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huống</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trên</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là</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gì</a:t>
            </a:r>
            <a:r>
              <a:rPr lang="en-US" sz="2200" dirty="0">
                <a:solidFill>
                  <a:srgbClr val="FF0000"/>
                </a:solidFill>
                <a:latin typeface="Arial" pitchFamily="34" charset="0"/>
                <a:cs typeface="Arial" pitchFamily="34" charset="0"/>
              </a:rPr>
              <a:t>?</a:t>
            </a:r>
          </a:p>
          <a:p>
            <a:pPr lvl="0" algn="just">
              <a:lnSpc>
                <a:spcPct val="150000"/>
              </a:lnSpc>
            </a:pPr>
            <a:endParaRPr lang="en-US" sz="2200"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a:p>
        </p:txBody>
      </p:sp>
    </p:spTree>
    <p:extLst>
      <p:ext uri="{BB962C8B-B14F-4D97-AF65-F5344CB8AC3E}">
        <p14:creationId xmlns:p14="http://schemas.microsoft.com/office/powerpoint/2010/main" val="209198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smtClean="0">
                <a:solidFill>
                  <a:schemeClr val="bg1"/>
                </a:solidFill>
                <a:latin typeface="Arial" pitchFamily="34" charset="0"/>
                <a:ea typeface="Tahoma" pitchFamily="34" charset="0"/>
                <a:cs typeface="Arial" pitchFamily="34" charset="0"/>
              </a:rPr>
              <a:t>2. MỤC ĐÍCH</a:t>
            </a:r>
            <a:endParaRPr lang="en-US" sz="2800" b="1" dirty="0">
              <a:solidFill>
                <a:schemeClr val="bg1"/>
              </a:solidFill>
              <a:latin typeface="Arial" pitchFamily="34" charset="0"/>
              <a:ea typeface="Tahoma"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76200" y="666749"/>
            <a:ext cx="8991600" cy="4343401"/>
          </a:xfrm>
        </p:spPr>
        <p:txBody>
          <a:bodyPr>
            <a:noAutofit/>
          </a:bodyPr>
          <a:lstStyle/>
          <a:p>
            <a:pPr algn="just">
              <a:spcBef>
                <a:spcPts val="0"/>
              </a:spcBef>
            </a:pPr>
            <a:r>
              <a:rPr lang="en-US" sz="2200" dirty="0" err="1">
                <a:solidFill>
                  <a:srgbClr val="000099"/>
                </a:solidFill>
                <a:latin typeface="Arial" pitchFamily="34" charset="0"/>
                <a:cs typeface="Arial" pitchFamily="34" charset="0"/>
              </a:rPr>
              <a:t>Người</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bệnh</a:t>
            </a:r>
            <a:r>
              <a:rPr lang="en-US" sz="2200" dirty="0">
                <a:solidFill>
                  <a:srgbClr val="000099"/>
                </a:solidFill>
                <a:latin typeface="Arial" pitchFamily="34" charset="0"/>
                <a:cs typeface="Arial" pitchFamily="34" charset="0"/>
              </a:rPr>
              <a:t>: </a:t>
            </a:r>
            <a:r>
              <a:rPr lang="vi-VN" sz="2200" dirty="0">
                <a:solidFill>
                  <a:srgbClr val="000099"/>
                </a:solidFill>
                <a:cs typeface="Arial" pitchFamily="34" charset="0"/>
              </a:rPr>
              <a:t>NGUYÊN </a:t>
            </a:r>
            <a:r>
              <a:rPr lang="en-US" sz="2200" dirty="0">
                <a:solidFill>
                  <a:srgbClr val="000099"/>
                </a:solidFill>
                <a:latin typeface="Arial" pitchFamily="34" charset="0"/>
                <a:cs typeface="Arial" pitchFamily="34" charset="0"/>
              </a:rPr>
              <a:t>VĂN</a:t>
            </a:r>
            <a:r>
              <a:rPr lang="vi-VN" sz="2200" dirty="0">
                <a:solidFill>
                  <a:srgbClr val="000099"/>
                </a:solidFill>
                <a:cs typeface="Arial" pitchFamily="34" charset="0"/>
              </a:rPr>
              <a:t> T </a:t>
            </a:r>
            <a:r>
              <a:rPr lang="en-US" sz="2200" dirty="0">
                <a:solidFill>
                  <a:srgbClr val="000099"/>
                </a:solidFill>
                <a:latin typeface="Arial" pitchFamily="34" charset="0"/>
                <a:cs typeface="Arial" pitchFamily="34" charset="0"/>
              </a:rPr>
              <a:t>		S</a:t>
            </a:r>
            <a:r>
              <a:rPr lang="vi-VN" sz="2200" dirty="0">
                <a:solidFill>
                  <a:srgbClr val="000099"/>
                </a:solidFill>
                <a:cs typeface="Arial" pitchFamily="34" charset="0"/>
              </a:rPr>
              <a:t>inh năm</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19</a:t>
            </a:r>
            <a:r>
              <a:rPr lang="en-US" sz="2200" dirty="0">
                <a:solidFill>
                  <a:srgbClr val="000099"/>
                </a:solidFill>
                <a:latin typeface="Arial" pitchFamily="34" charset="0"/>
                <a:cs typeface="Arial" pitchFamily="34" charset="0"/>
              </a:rPr>
              <a:t>7</a:t>
            </a:r>
            <a:r>
              <a:rPr lang="vi-VN" sz="2200" dirty="0">
                <a:solidFill>
                  <a:srgbClr val="000099"/>
                </a:solidFill>
                <a:cs typeface="Arial" pitchFamily="34" charset="0"/>
              </a:rPr>
              <a:t>3 </a:t>
            </a:r>
          </a:p>
          <a:p>
            <a:pPr algn="just">
              <a:spcBef>
                <a:spcPts val="0"/>
              </a:spcBef>
            </a:pPr>
            <a:r>
              <a:rPr lang="vi-VN" sz="2200" dirty="0">
                <a:solidFill>
                  <a:srgbClr val="000099"/>
                </a:solidFill>
                <a:cs typeface="Arial" pitchFamily="34" charset="0"/>
              </a:rPr>
              <a:t>Giường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15 </a:t>
            </a:r>
            <a:r>
              <a:rPr lang="en-US" sz="2200" dirty="0">
                <a:solidFill>
                  <a:srgbClr val="000099"/>
                </a:solidFill>
                <a:latin typeface="Arial" pitchFamily="34" charset="0"/>
                <a:cs typeface="Arial" pitchFamily="34" charset="0"/>
              </a:rPr>
              <a:t>	P</a:t>
            </a:r>
            <a:r>
              <a:rPr lang="vi-VN" sz="2200" dirty="0">
                <a:solidFill>
                  <a:srgbClr val="000099"/>
                </a:solidFill>
                <a:cs typeface="Arial" pitchFamily="34" charset="0"/>
              </a:rPr>
              <a:t>hòng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110</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Khoa</a:t>
            </a:r>
            <a:r>
              <a:rPr lang="en-US" sz="2200" dirty="0">
                <a:solidFill>
                  <a:srgbClr val="000099"/>
                </a:solidFill>
                <a:latin typeface="Arial" pitchFamily="34" charset="0"/>
                <a:cs typeface="Arial" pitchFamily="34" charset="0"/>
              </a:rPr>
              <a:t>: TT</a:t>
            </a:r>
            <a:r>
              <a:rPr lang="vi-VN" sz="2200" dirty="0">
                <a:solidFill>
                  <a:srgbClr val="000099"/>
                </a:solidFill>
                <a:cs typeface="Arial" pitchFamily="34" charset="0"/>
              </a:rPr>
              <a:t> Huyết học</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truyền máu</a:t>
            </a:r>
          </a:p>
          <a:p>
            <a:pPr algn="just">
              <a:spcBef>
                <a:spcPts val="0"/>
              </a:spcBef>
            </a:pPr>
            <a:r>
              <a:rPr lang="vi-VN" sz="2200" dirty="0">
                <a:solidFill>
                  <a:srgbClr val="000099"/>
                </a:solidFill>
                <a:cs typeface="Arial" pitchFamily="34" charset="0"/>
              </a:rPr>
              <a:t>Chẩn đoán: Thalassemia</a:t>
            </a:r>
            <a:r>
              <a:rPr lang="en-US" sz="2200" dirty="0">
                <a:solidFill>
                  <a:srgbClr val="000099"/>
                </a:solidFill>
                <a:latin typeface="Arial" pitchFamily="34" charset="0"/>
                <a:cs typeface="Arial" pitchFamily="34" charset="0"/>
              </a:rPr>
              <a:t> (tan </a:t>
            </a:r>
            <a:r>
              <a:rPr lang="en-US" sz="2200" dirty="0" err="1">
                <a:solidFill>
                  <a:srgbClr val="000099"/>
                </a:solidFill>
                <a:latin typeface="Arial" pitchFamily="34" charset="0"/>
                <a:cs typeface="Arial" pitchFamily="34" charset="0"/>
              </a:rPr>
              <a:t>máu</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bẩm</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sinh</a:t>
            </a:r>
            <a:r>
              <a:rPr lang="en-US" sz="2200" dirty="0">
                <a:solidFill>
                  <a:srgbClr val="000099"/>
                </a:solidFill>
                <a:latin typeface="Arial" pitchFamily="34" charset="0"/>
                <a:cs typeface="Arial" pitchFamily="34" charset="0"/>
              </a:rPr>
              <a:t>)</a:t>
            </a:r>
            <a:endParaRPr lang="vi-VN" sz="2200" dirty="0">
              <a:solidFill>
                <a:srgbClr val="000099"/>
              </a:solidFill>
              <a:cs typeface="Arial" pitchFamily="34" charset="0"/>
            </a:endParaRPr>
          </a:p>
          <a:p>
            <a:pPr algn="just">
              <a:spcBef>
                <a:spcPts val="0"/>
              </a:spcBef>
            </a:pPr>
            <a:r>
              <a:rPr lang="vi-VN" sz="2200" dirty="0">
                <a:solidFill>
                  <a:srgbClr val="000099"/>
                </a:solidFill>
                <a:cs typeface="Arial" pitchFamily="34" charset="0"/>
              </a:rPr>
              <a:t>Tình trạng người bệnh: Mệt mỏi, da xanh xạm, niêm mạc nhợt. </a:t>
            </a:r>
            <a:r>
              <a:rPr lang="en-US" sz="2200" dirty="0">
                <a:solidFill>
                  <a:srgbClr val="000099"/>
                </a:solidFill>
                <a:latin typeface="Arial" pitchFamily="34" charset="0"/>
                <a:cs typeface="Arial" pitchFamily="34" charset="0"/>
              </a:rPr>
              <a:t>DHST: </a:t>
            </a:r>
            <a:r>
              <a:rPr lang="vi-VN" sz="2200" dirty="0">
                <a:solidFill>
                  <a:srgbClr val="000099"/>
                </a:solidFill>
                <a:cs typeface="Arial" pitchFamily="34" charset="0"/>
              </a:rPr>
              <a:t>NT: 20l/p</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a:t>
            </a:r>
            <a:r>
              <a:rPr lang="en-US" sz="2200" dirty="0">
                <a:solidFill>
                  <a:srgbClr val="000099"/>
                </a:solidFill>
                <a:latin typeface="Arial" pitchFamily="34" charset="0"/>
                <a:cs typeface="Arial" pitchFamily="34" charset="0"/>
              </a:rPr>
              <a:t>T</a:t>
            </a:r>
            <a:r>
              <a:rPr lang="en-US" sz="2200" baseline="30000" dirty="0">
                <a:solidFill>
                  <a:srgbClr val="000099"/>
                </a:solidFill>
                <a:latin typeface="Arial" pitchFamily="34" charset="0"/>
                <a:cs typeface="Arial" pitchFamily="34" charset="0"/>
              </a:rPr>
              <a:t>0</a:t>
            </a:r>
            <a:r>
              <a:rPr lang="vi-VN" sz="2200" dirty="0">
                <a:solidFill>
                  <a:srgbClr val="000099"/>
                </a:solidFill>
                <a:cs typeface="Arial" pitchFamily="34" charset="0"/>
              </a:rPr>
              <a:t>: 36,8</a:t>
            </a:r>
            <a:r>
              <a:rPr lang="vi-VN" sz="2200" baseline="30000" dirty="0">
                <a:solidFill>
                  <a:srgbClr val="000099"/>
                </a:solidFill>
                <a:cs typeface="Arial" pitchFamily="34" charset="0"/>
              </a:rPr>
              <a:t>0</a:t>
            </a:r>
            <a:r>
              <a:rPr lang="vi-VN" sz="2200" dirty="0">
                <a:solidFill>
                  <a:srgbClr val="000099"/>
                </a:solidFill>
                <a:cs typeface="Arial" pitchFamily="34" charset="0"/>
              </a:rPr>
              <a:t>C</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HA: 110/70 mmHg</a:t>
            </a:r>
            <a:r>
              <a:rPr lang="en-US" sz="2200" dirty="0">
                <a:solidFill>
                  <a:srgbClr val="000099"/>
                </a:solidFill>
                <a:latin typeface="Arial" pitchFamily="34" charset="0"/>
                <a:cs typeface="Arial" pitchFamily="34" charset="0"/>
              </a:rPr>
              <a:t>;</a:t>
            </a:r>
            <a:r>
              <a:rPr lang="vi-VN" sz="2200" dirty="0">
                <a:solidFill>
                  <a:srgbClr val="000099"/>
                </a:solidFill>
                <a:cs typeface="Arial" pitchFamily="34" charset="0"/>
              </a:rPr>
              <a:t> Mạch : 87 l/phút</a:t>
            </a:r>
          </a:p>
          <a:p>
            <a:pPr algn="just">
              <a:spcBef>
                <a:spcPts val="0"/>
              </a:spcBef>
            </a:pPr>
            <a:r>
              <a:rPr lang="vi-VN" sz="2200" dirty="0">
                <a:solidFill>
                  <a:srgbClr val="000099"/>
                </a:solidFill>
                <a:cs typeface="Arial" pitchFamily="34" charset="0"/>
              </a:rPr>
              <a:t>H</a:t>
            </a:r>
            <a:r>
              <a:rPr lang="en-US" sz="2200" dirty="0" err="1">
                <a:solidFill>
                  <a:srgbClr val="000099"/>
                </a:solidFill>
                <a:latin typeface="Arial" pitchFamily="34" charset="0"/>
                <a:cs typeface="Arial" pitchFamily="34" charset="0"/>
              </a:rPr>
              <a:t>ồng</a:t>
            </a:r>
            <a:r>
              <a:rPr lang="en-US" sz="2200" dirty="0">
                <a:solidFill>
                  <a:srgbClr val="000099"/>
                </a:solidFill>
                <a:latin typeface="Arial" pitchFamily="34" charset="0"/>
                <a:cs typeface="Arial" pitchFamily="34" charset="0"/>
              </a:rPr>
              <a:t> </a:t>
            </a:r>
            <a:r>
              <a:rPr lang="en-US" sz="2200" dirty="0" err="1">
                <a:solidFill>
                  <a:srgbClr val="000099"/>
                </a:solidFill>
                <a:latin typeface="Arial" pitchFamily="34" charset="0"/>
                <a:cs typeface="Arial" pitchFamily="34" charset="0"/>
              </a:rPr>
              <a:t>cầu</a:t>
            </a:r>
            <a:r>
              <a:rPr lang="vi-VN" sz="2200" dirty="0">
                <a:solidFill>
                  <a:srgbClr val="000099"/>
                </a:solidFill>
                <a:cs typeface="Arial" pitchFamily="34" charset="0"/>
              </a:rPr>
              <a:t>:</a:t>
            </a:r>
            <a:r>
              <a:rPr lang="en-US" sz="2200" dirty="0">
                <a:solidFill>
                  <a:srgbClr val="000099"/>
                </a:solidFill>
                <a:latin typeface="Arial" pitchFamily="34" charset="0"/>
                <a:cs typeface="Arial" pitchFamily="34" charset="0"/>
              </a:rPr>
              <a:t> 3</a:t>
            </a:r>
            <a:r>
              <a:rPr lang="vi-VN" sz="2200" dirty="0">
                <a:solidFill>
                  <a:srgbClr val="000099"/>
                </a:solidFill>
                <a:cs typeface="Arial" pitchFamily="34" charset="0"/>
              </a:rPr>
              <a:t>,</a:t>
            </a:r>
            <a:r>
              <a:rPr lang="en-US" sz="2200" dirty="0">
                <a:solidFill>
                  <a:srgbClr val="000099"/>
                </a:solidFill>
                <a:latin typeface="Arial" pitchFamily="34" charset="0"/>
                <a:cs typeface="Arial" pitchFamily="34" charset="0"/>
              </a:rPr>
              <a:t>9</a:t>
            </a:r>
            <a:r>
              <a:rPr lang="vi-VN" sz="2200" dirty="0">
                <a:solidFill>
                  <a:srgbClr val="000099"/>
                </a:solidFill>
                <a:cs typeface="Arial" pitchFamily="34" charset="0"/>
              </a:rPr>
              <a:t> </a:t>
            </a:r>
            <a:r>
              <a:rPr lang="vi-VN" sz="2200" dirty="0" smtClean="0">
                <a:solidFill>
                  <a:srgbClr val="000099"/>
                </a:solidFill>
                <a:cs typeface="Arial" pitchFamily="34" charset="0"/>
              </a:rPr>
              <a:t>T/L</a:t>
            </a:r>
            <a:r>
              <a:rPr lang="en-US" sz="2200" dirty="0" smtClean="0">
                <a:solidFill>
                  <a:srgbClr val="000099"/>
                </a:solidFill>
                <a:cs typeface="Arial" pitchFamily="34" charset="0"/>
              </a:rPr>
              <a:t> (</a:t>
            </a:r>
            <a:r>
              <a:rPr lang="en-US" sz="2200" dirty="0" err="1" smtClean="0">
                <a:solidFill>
                  <a:srgbClr val="000099"/>
                </a:solidFill>
                <a:cs typeface="Arial" pitchFamily="34" charset="0"/>
              </a:rPr>
              <a:t>Tera</a:t>
            </a:r>
            <a:r>
              <a:rPr lang="en-US" sz="2200" dirty="0" smtClean="0">
                <a:solidFill>
                  <a:srgbClr val="000099"/>
                </a:solidFill>
                <a:cs typeface="Arial" pitchFamily="34" charset="0"/>
              </a:rPr>
              <a:t>/</a:t>
            </a:r>
            <a:r>
              <a:rPr lang="en-US" sz="2200" dirty="0" err="1" smtClean="0">
                <a:solidFill>
                  <a:srgbClr val="000099"/>
                </a:solidFill>
                <a:cs typeface="Arial" pitchFamily="34" charset="0"/>
              </a:rPr>
              <a:t>lít</a:t>
            </a:r>
            <a:r>
              <a:rPr lang="en-US" sz="2200" dirty="0" smtClean="0">
                <a:solidFill>
                  <a:srgbClr val="000099"/>
                </a:solidFill>
                <a:cs typeface="Arial" pitchFamily="34" charset="0"/>
              </a:rPr>
              <a:t> = 10</a:t>
            </a:r>
            <a:r>
              <a:rPr lang="en-US" sz="2200" baseline="30000" dirty="0" smtClean="0">
                <a:solidFill>
                  <a:srgbClr val="000099"/>
                </a:solidFill>
                <a:cs typeface="Arial" pitchFamily="34" charset="0"/>
              </a:rPr>
              <a:t>12</a:t>
            </a:r>
            <a:r>
              <a:rPr lang="en-US" sz="2200" dirty="0" smtClean="0">
                <a:solidFill>
                  <a:srgbClr val="000099"/>
                </a:solidFill>
                <a:cs typeface="Arial" pitchFamily="34" charset="0"/>
              </a:rPr>
              <a:t>/l)</a:t>
            </a:r>
            <a:r>
              <a:rPr lang="en-US" sz="2200" dirty="0" smtClean="0">
                <a:solidFill>
                  <a:srgbClr val="000099"/>
                </a:solidFill>
                <a:latin typeface="Arial" pitchFamily="34" charset="0"/>
                <a:cs typeface="Arial" pitchFamily="34" charset="0"/>
              </a:rPr>
              <a:t>;</a:t>
            </a:r>
            <a:r>
              <a:rPr lang="vi-VN" sz="2200" dirty="0" smtClean="0">
                <a:solidFill>
                  <a:srgbClr val="000099"/>
                </a:solidFill>
                <a:cs typeface="Arial" pitchFamily="34" charset="0"/>
              </a:rPr>
              <a:t>   </a:t>
            </a:r>
            <a:r>
              <a:rPr lang="vi-VN" sz="2200" dirty="0">
                <a:solidFill>
                  <a:srgbClr val="000099"/>
                </a:solidFill>
                <a:cs typeface="Arial" pitchFamily="34" charset="0"/>
              </a:rPr>
              <a:t>HGB: 64 </a:t>
            </a:r>
            <a:r>
              <a:rPr lang="en-US" sz="2200" dirty="0">
                <a:solidFill>
                  <a:srgbClr val="000099"/>
                </a:solidFill>
                <a:cs typeface="Arial" pitchFamily="34" charset="0"/>
              </a:rPr>
              <a:t>g</a:t>
            </a:r>
            <a:r>
              <a:rPr lang="vi-VN" sz="2200" dirty="0" smtClean="0">
                <a:solidFill>
                  <a:srgbClr val="000099"/>
                </a:solidFill>
                <a:cs typeface="Arial" pitchFamily="34" charset="0"/>
              </a:rPr>
              <a:t>/L</a:t>
            </a:r>
            <a:r>
              <a:rPr lang="en-US" sz="2200" dirty="0">
                <a:solidFill>
                  <a:srgbClr val="000099"/>
                </a:solidFill>
                <a:cs typeface="Arial" pitchFamily="34" charset="0"/>
              </a:rPr>
              <a:t> </a:t>
            </a:r>
            <a:r>
              <a:rPr lang="en-US" sz="2200" dirty="0" smtClean="0">
                <a:solidFill>
                  <a:srgbClr val="000099"/>
                </a:solidFill>
                <a:cs typeface="Arial" pitchFamily="34" charset="0"/>
              </a:rPr>
              <a:t>(gam/</a:t>
            </a:r>
            <a:r>
              <a:rPr lang="en-US" sz="2200" dirty="0" err="1" smtClean="0">
                <a:solidFill>
                  <a:srgbClr val="000099"/>
                </a:solidFill>
                <a:cs typeface="Arial" pitchFamily="34" charset="0"/>
              </a:rPr>
              <a:t>lít</a:t>
            </a:r>
            <a:r>
              <a:rPr lang="en-US" sz="2200" dirty="0" smtClean="0">
                <a:solidFill>
                  <a:srgbClr val="000099"/>
                </a:solidFill>
                <a:cs typeface="Arial" pitchFamily="34" charset="0"/>
              </a:rPr>
              <a:t>)</a:t>
            </a:r>
            <a:r>
              <a:rPr lang="en-US" sz="2200" dirty="0" smtClean="0">
                <a:solidFill>
                  <a:srgbClr val="000099"/>
                </a:solidFill>
                <a:latin typeface="Arial" pitchFamily="34" charset="0"/>
                <a:cs typeface="Arial" pitchFamily="34" charset="0"/>
              </a:rPr>
              <a:t>;</a:t>
            </a:r>
            <a:r>
              <a:rPr lang="vi-VN" sz="2200" dirty="0" smtClean="0">
                <a:solidFill>
                  <a:srgbClr val="000099"/>
                </a:solidFill>
                <a:cs typeface="Arial" pitchFamily="34" charset="0"/>
              </a:rPr>
              <a:t> </a:t>
            </a:r>
            <a:r>
              <a:rPr lang="en-US" sz="2200" dirty="0" err="1" smtClean="0">
                <a:solidFill>
                  <a:srgbClr val="000099"/>
                </a:solidFill>
                <a:cs typeface="Arial" pitchFamily="34" charset="0"/>
              </a:rPr>
              <a:t>Nhóm</a:t>
            </a:r>
            <a:r>
              <a:rPr lang="en-US" sz="2200" dirty="0" smtClean="0">
                <a:solidFill>
                  <a:srgbClr val="000099"/>
                </a:solidFill>
                <a:cs typeface="Arial" pitchFamily="34" charset="0"/>
              </a:rPr>
              <a:t> </a:t>
            </a:r>
            <a:r>
              <a:rPr lang="en-US" sz="2200" dirty="0" err="1" smtClean="0">
                <a:solidFill>
                  <a:srgbClr val="000099"/>
                </a:solidFill>
                <a:cs typeface="Arial" pitchFamily="34" charset="0"/>
              </a:rPr>
              <a:t>máu</a:t>
            </a:r>
            <a:r>
              <a:rPr lang="en-US" sz="2200" dirty="0" smtClean="0">
                <a:solidFill>
                  <a:srgbClr val="000099"/>
                </a:solidFill>
                <a:cs typeface="Arial" pitchFamily="34" charset="0"/>
              </a:rPr>
              <a:t>: 0</a:t>
            </a:r>
          </a:p>
          <a:p>
            <a:pPr algn="just">
              <a:spcBef>
                <a:spcPts val="0"/>
              </a:spcBef>
            </a:pPr>
            <a:endParaRPr lang="vi-VN" sz="2200" dirty="0">
              <a:solidFill>
                <a:srgbClr val="000099"/>
              </a:solidFill>
              <a:cs typeface="Arial" pitchFamily="34" charset="0"/>
            </a:endParaRPr>
          </a:p>
          <a:p>
            <a:pPr algn="just">
              <a:spcBef>
                <a:spcPts val="0"/>
              </a:spcBef>
            </a:pPr>
            <a:r>
              <a:rPr lang="vi-VN" sz="2200" dirty="0">
                <a:solidFill>
                  <a:srgbClr val="FF0000"/>
                </a:solidFill>
                <a:cs typeface="Arial" pitchFamily="34" charset="0"/>
              </a:rPr>
              <a:t>Y lệnh: </a:t>
            </a:r>
            <a:r>
              <a:rPr lang="vi-VN" sz="2200" dirty="0">
                <a:solidFill>
                  <a:srgbClr val="000099"/>
                </a:solidFill>
                <a:cs typeface="Arial" pitchFamily="34" charset="0"/>
              </a:rPr>
              <a:t>Khối hồng cầu  x 1 đơn vị</a:t>
            </a:r>
            <a:r>
              <a:rPr lang="en-US" sz="2200" dirty="0">
                <a:solidFill>
                  <a:srgbClr val="000099"/>
                </a:solidFill>
                <a:latin typeface="Arial" pitchFamily="34" charset="0"/>
                <a:cs typeface="Arial" pitchFamily="34" charset="0"/>
              </a:rPr>
              <a:t> (250ml)</a:t>
            </a:r>
            <a:r>
              <a:rPr lang="vi-VN" sz="2200" dirty="0">
                <a:solidFill>
                  <a:srgbClr val="000099"/>
                </a:solidFill>
                <a:cs typeface="Arial" pitchFamily="34" charset="0"/>
              </a:rPr>
              <a:t> cùng nhóm. Truyền tĩnh mạch chậm XX giọt/phút</a:t>
            </a:r>
            <a:endParaRPr lang="en-US" sz="2200" dirty="0">
              <a:solidFill>
                <a:srgbClr val="000099"/>
              </a:solidFill>
              <a:latin typeface="Arial" pitchFamily="34" charset="0"/>
              <a:cs typeface="Arial" pitchFamily="34" charset="0"/>
            </a:endParaRPr>
          </a:p>
          <a:p>
            <a:pPr algn="just">
              <a:spcBef>
                <a:spcPts val="0"/>
              </a:spcBef>
            </a:pPr>
            <a:r>
              <a:rPr lang="en-US" sz="2200" dirty="0" err="1" smtClean="0">
                <a:solidFill>
                  <a:srgbClr val="FF0000"/>
                </a:solidFill>
                <a:latin typeface="Arial" pitchFamily="34" charset="0"/>
                <a:cs typeface="Arial" pitchFamily="34" charset="0"/>
              </a:rPr>
              <a:t>Câu</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hỏi</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Mục</a:t>
            </a:r>
            <a:r>
              <a:rPr lang="en-US" sz="2200" dirty="0" smtClean="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đích</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truyền</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máu</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trong</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tình</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huống</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trên</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là</a:t>
            </a:r>
            <a:r>
              <a:rPr lang="en-US" sz="2200" dirty="0">
                <a:solidFill>
                  <a:srgbClr val="FF0000"/>
                </a:solidFill>
                <a:latin typeface="Arial" pitchFamily="34" charset="0"/>
                <a:cs typeface="Arial" pitchFamily="34" charset="0"/>
              </a:rPr>
              <a:t> </a:t>
            </a:r>
            <a:r>
              <a:rPr lang="en-US" sz="2200" dirty="0" err="1">
                <a:solidFill>
                  <a:srgbClr val="FF0000"/>
                </a:solidFill>
                <a:latin typeface="Arial" pitchFamily="34" charset="0"/>
                <a:cs typeface="Arial" pitchFamily="34" charset="0"/>
              </a:rPr>
              <a:t>gì</a:t>
            </a:r>
            <a:r>
              <a:rPr lang="en-US" sz="2200" dirty="0">
                <a:solidFill>
                  <a:srgbClr val="FF0000"/>
                </a:solidFill>
                <a:latin typeface="Arial" pitchFamily="34" charset="0"/>
                <a:cs typeface="Arial" pitchFamily="34" charset="0"/>
              </a:rPr>
              <a:t>?</a:t>
            </a:r>
          </a:p>
          <a:p>
            <a:pPr algn="just">
              <a:lnSpc>
                <a:spcPct val="150000"/>
              </a:lnSpc>
            </a:pPr>
            <a:r>
              <a:rPr lang="en-US" sz="2400" b="1" dirty="0" err="1">
                <a:solidFill>
                  <a:srgbClr val="000099"/>
                </a:solidFill>
                <a:latin typeface="Arial" pitchFamily="34" charset="0"/>
                <a:cs typeface="Arial" pitchFamily="34" charset="0"/>
              </a:rPr>
              <a:t>Bù</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lại</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sự</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thiếu</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hụt</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của</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hồng</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cầu</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và</a:t>
            </a:r>
            <a:r>
              <a:rPr lang="en-US" sz="2400" b="1" dirty="0">
                <a:solidFill>
                  <a:srgbClr val="000099"/>
                </a:solidFill>
                <a:latin typeface="Arial" pitchFamily="34" charset="0"/>
                <a:cs typeface="Arial" pitchFamily="34" charset="0"/>
              </a:rPr>
              <a:t> hemoglobin</a:t>
            </a:r>
          </a:p>
          <a:p>
            <a:pPr lvl="0" algn="just">
              <a:lnSpc>
                <a:spcPct val="150000"/>
              </a:lnSpc>
            </a:pPr>
            <a:endParaRPr lang="en-US" sz="2200"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a:p>
        </p:txBody>
      </p:sp>
    </p:spTree>
    <p:extLst>
      <p:ext uri="{BB962C8B-B14F-4D97-AF65-F5344CB8AC3E}">
        <p14:creationId xmlns:p14="http://schemas.microsoft.com/office/powerpoint/2010/main" val="123903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4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3100" b="1" dirty="0" smtClean="0">
                <a:solidFill>
                  <a:schemeClr val="bg1"/>
                </a:solidFill>
                <a:latin typeface="Arial" pitchFamily="34" charset="0"/>
                <a:ea typeface="Tahoma" pitchFamily="34" charset="0"/>
                <a:cs typeface="Arial" pitchFamily="34" charset="0"/>
              </a:rPr>
              <a:t>CÂU HỎI </a:t>
            </a:r>
            <a:r>
              <a:rPr lang="en-US" sz="3200" b="1" dirty="0" smtClean="0">
                <a:solidFill>
                  <a:schemeClr val="bg1"/>
                </a:solidFill>
                <a:latin typeface="Arial" pitchFamily="34" charset="0"/>
                <a:ea typeface="Tahoma" pitchFamily="34" charset="0"/>
                <a:cs typeface="Arial" pitchFamily="34" charset="0"/>
              </a:rPr>
              <a:t>3  </a:t>
            </a:r>
            <a:endParaRPr lang="en-US" sz="32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563429" y="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0" y="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49237" y="1733550"/>
            <a:ext cx="8991600"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của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truyền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endParaRPr lang="en-US" b="1" dirty="0" smtClean="0">
              <a:solidFill>
                <a:srgbClr val="000099"/>
              </a:solidFill>
              <a:latin typeface="Arial" pitchFamily="34" charset="0"/>
              <a:cs typeface="Arial" pitchFamily="34" charset="0"/>
            </a:endParaRPr>
          </a:p>
          <a:p>
            <a:pPr>
              <a:lnSpc>
                <a:spcPct val="150000"/>
              </a:lnSpc>
              <a:spcBef>
                <a:spcPts val="0"/>
              </a:spcBef>
              <a:tabLst>
                <a:tab pos="228600" algn="l"/>
              </a:tabLst>
            </a:pP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và</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phẩm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r>
              <a:rPr lang="en-US" b="1" dirty="0" smtClean="0">
                <a:solidFill>
                  <a:srgbClr val="000099"/>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pPr/>
              <a:t>12</a:t>
            </a:fld>
            <a:endParaRPr lang="en-US"/>
          </a:p>
        </p:txBody>
      </p:sp>
    </p:spTree>
    <p:extLst>
      <p:ext uri="{BB962C8B-B14F-4D97-AF65-F5344CB8AC3E}">
        <p14:creationId xmlns:p14="http://schemas.microsoft.com/office/powerpoint/2010/main" val="3880537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3. CHỈ ĐỊNH</a:t>
            </a:r>
            <a:endParaRPr lang="en-US" sz="28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13</a:t>
            </a:fld>
            <a:endParaRPr lang="en-US"/>
          </a:p>
        </p:txBody>
      </p:sp>
      <p:sp>
        <p:nvSpPr>
          <p:cNvPr id="8" name="Subtitle 7"/>
          <p:cNvSpPr>
            <a:spLocks noGrp="1"/>
          </p:cNvSpPr>
          <p:nvPr>
            <p:ph type="subTitle" idx="1"/>
          </p:nvPr>
        </p:nvSpPr>
        <p:spPr>
          <a:xfrm>
            <a:off x="0" y="640080"/>
            <a:ext cx="9144000" cy="4370070"/>
          </a:xfrm>
        </p:spPr>
        <p:txBody>
          <a:bodyPr>
            <a:noAutofit/>
          </a:bodyPr>
          <a:lstStyle/>
          <a:p>
            <a:pPr algn="l">
              <a:lnSpc>
                <a:spcPct val="150000"/>
              </a:lnSpc>
              <a:tabLst>
                <a:tab pos="457200" algn="l"/>
              </a:tabLst>
            </a:pPr>
            <a:r>
              <a:rPr lang="vi-VN" sz="2800" dirty="0">
                <a:solidFill>
                  <a:srgbClr val="000099"/>
                </a:solidFill>
              </a:rPr>
              <a:t>-	</a:t>
            </a:r>
            <a:r>
              <a:rPr lang="vi-VN" sz="2800" dirty="0">
                <a:solidFill>
                  <a:srgbClr val="FF0000"/>
                </a:solidFill>
              </a:rPr>
              <a:t>Mất máu cấp: </a:t>
            </a:r>
            <a:r>
              <a:rPr lang="vi-VN" sz="2800" dirty="0">
                <a:solidFill>
                  <a:srgbClr val="000099"/>
                </a:solidFill>
              </a:rPr>
              <a:t>chấn thương, phẫu thuật, xuất huyết. </a:t>
            </a:r>
          </a:p>
          <a:p>
            <a:pPr algn="l">
              <a:lnSpc>
                <a:spcPct val="150000"/>
              </a:lnSpc>
              <a:tabLst>
                <a:tab pos="457200" algn="l"/>
              </a:tabLst>
            </a:pPr>
            <a:r>
              <a:rPr lang="vi-VN" sz="2800" dirty="0">
                <a:solidFill>
                  <a:srgbClr val="000099"/>
                </a:solidFill>
              </a:rPr>
              <a:t>-	</a:t>
            </a:r>
            <a:r>
              <a:rPr lang="vi-VN" sz="2800" dirty="0">
                <a:solidFill>
                  <a:srgbClr val="FF0000"/>
                </a:solidFill>
              </a:rPr>
              <a:t>Thiếu máu mạn: </a:t>
            </a:r>
            <a:r>
              <a:rPr lang="vi-VN" sz="2800" dirty="0">
                <a:solidFill>
                  <a:srgbClr val="000099"/>
                </a:solidFill>
              </a:rPr>
              <a:t>sốt rét, nhiễm ký sinh trùng,... </a:t>
            </a:r>
          </a:p>
          <a:p>
            <a:pPr algn="l">
              <a:lnSpc>
                <a:spcPct val="150000"/>
              </a:lnSpc>
              <a:tabLst>
                <a:tab pos="457200" algn="l"/>
              </a:tabLst>
            </a:pPr>
            <a:r>
              <a:rPr lang="vi-VN" sz="2800" dirty="0">
                <a:solidFill>
                  <a:srgbClr val="000099"/>
                </a:solidFill>
              </a:rPr>
              <a:t>-	</a:t>
            </a:r>
            <a:r>
              <a:rPr lang="vi-VN" sz="2800" dirty="0">
                <a:solidFill>
                  <a:srgbClr val="FF0000"/>
                </a:solidFill>
              </a:rPr>
              <a:t>Nhiễm khuẩn hoặc nhiễm độc nặng</a:t>
            </a:r>
            <a:r>
              <a:rPr lang="vi-VN" sz="2800" dirty="0">
                <a:solidFill>
                  <a:srgbClr val="000099"/>
                </a:solidFill>
              </a:rPr>
              <a:t>. </a:t>
            </a:r>
          </a:p>
          <a:p>
            <a:pPr algn="l">
              <a:lnSpc>
                <a:spcPct val="150000"/>
              </a:lnSpc>
              <a:tabLst>
                <a:tab pos="457200" algn="l"/>
              </a:tabLst>
            </a:pPr>
            <a:r>
              <a:rPr lang="vi-VN" sz="2800" dirty="0">
                <a:solidFill>
                  <a:srgbClr val="000099"/>
                </a:solidFill>
              </a:rPr>
              <a:t>-	</a:t>
            </a:r>
            <a:r>
              <a:rPr lang="vi-VN" sz="2800" dirty="0">
                <a:solidFill>
                  <a:srgbClr val="FF0000"/>
                </a:solidFill>
              </a:rPr>
              <a:t>Các bệnh về máu: </a:t>
            </a:r>
            <a:r>
              <a:rPr lang="vi-VN" sz="2800" dirty="0">
                <a:solidFill>
                  <a:srgbClr val="000099"/>
                </a:solidFill>
              </a:rPr>
              <a:t>ung thư máu, tan máu bẩm sinh...</a:t>
            </a:r>
          </a:p>
          <a:p>
            <a:pPr algn="l">
              <a:lnSpc>
                <a:spcPct val="150000"/>
              </a:lnSpc>
              <a:tabLst>
                <a:tab pos="457200" algn="l"/>
              </a:tabLst>
            </a:pPr>
            <a:r>
              <a:rPr lang="vi-VN" sz="2800" dirty="0">
                <a:solidFill>
                  <a:srgbClr val="000099"/>
                </a:solidFill>
              </a:rPr>
              <a:t>-	</a:t>
            </a:r>
            <a:r>
              <a:rPr lang="vi-VN" sz="2800" dirty="0">
                <a:solidFill>
                  <a:srgbClr val="FF0000"/>
                </a:solidFill>
              </a:rPr>
              <a:t>Bỏng nặng. </a:t>
            </a:r>
          </a:p>
          <a:p>
            <a:pPr algn="l">
              <a:lnSpc>
                <a:spcPct val="150000"/>
              </a:lnSpc>
              <a:tabLst>
                <a:tab pos="457200" algn="l"/>
              </a:tabLst>
            </a:pPr>
            <a:r>
              <a:rPr lang="vi-VN" sz="2800" dirty="0">
                <a:solidFill>
                  <a:srgbClr val="000099"/>
                </a:solidFill>
              </a:rPr>
              <a:t>-	</a:t>
            </a:r>
            <a:r>
              <a:rPr lang="vi-VN" sz="2800" dirty="0">
                <a:solidFill>
                  <a:srgbClr val="FF0000"/>
                </a:solidFill>
              </a:rPr>
              <a:t>Bệnh lý khác: </a:t>
            </a:r>
            <a:r>
              <a:rPr lang="vi-VN" sz="2800" dirty="0">
                <a:solidFill>
                  <a:srgbClr val="000099"/>
                </a:solidFill>
              </a:rPr>
              <a:t>suy thận, xơ gan</a:t>
            </a:r>
          </a:p>
          <a:p>
            <a:pPr algn="l">
              <a:lnSpc>
                <a:spcPct val="150000"/>
              </a:lnSpc>
            </a:pPr>
            <a:endParaRPr lang="en-US" sz="2800" dirty="0">
              <a:solidFill>
                <a:srgbClr val="000099"/>
              </a:solidFill>
            </a:endParaRPr>
          </a:p>
        </p:txBody>
      </p:sp>
    </p:spTree>
    <p:extLst>
      <p:ext uri="{BB962C8B-B14F-4D97-AF65-F5344CB8AC3E}">
        <p14:creationId xmlns:p14="http://schemas.microsoft.com/office/powerpoint/2010/main" val="315680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4. CHỐNG CHỈ ĐỊNH</a:t>
            </a:r>
            <a:endParaRPr lang="en-US" sz="28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904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itle 3"/>
          <p:cNvSpPr>
            <a:spLocks noGrp="1"/>
          </p:cNvSpPr>
          <p:nvPr>
            <p:ph type="subTitle" idx="1"/>
          </p:nvPr>
        </p:nvSpPr>
        <p:spPr>
          <a:xfrm>
            <a:off x="228600" y="666749"/>
            <a:ext cx="8686800" cy="4374357"/>
          </a:xfrm>
        </p:spPr>
        <p:txBody>
          <a:bodyPr>
            <a:normAutofit/>
          </a:bodyPr>
          <a:lstStyle/>
          <a:p>
            <a:pPr lvl="0" algn="l"/>
            <a:endParaRPr lang="en-US" sz="2800" dirty="0" smtClean="0">
              <a:solidFill>
                <a:srgbClr val="000099"/>
              </a:solidFill>
              <a:latin typeface="Arial" pitchFamily="34" charset="0"/>
              <a:cs typeface="Arial" pitchFamily="34" charset="0"/>
            </a:endParaRPr>
          </a:p>
          <a:p>
            <a:pPr marL="457200" lvl="0" indent="-457200" algn="l">
              <a:buFont typeface="Arial" pitchFamily="34" charset="0"/>
              <a:buChar char="•"/>
            </a:pPr>
            <a:endParaRPr lang="en-US" sz="2800"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14</a:t>
            </a:fld>
            <a:endParaRPr lang="en-US"/>
          </a:p>
        </p:txBody>
      </p:sp>
      <p:sp>
        <p:nvSpPr>
          <p:cNvPr id="7" name="Subtitle 2"/>
          <p:cNvSpPr txBox="1">
            <a:spLocks/>
          </p:cNvSpPr>
          <p:nvPr/>
        </p:nvSpPr>
        <p:spPr>
          <a:xfrm>
            <a:off x="0" y="666748"/>
            <a:ext cx="9144000" cy="43434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200000"/>
              </a:lnSpc>
              <a:spcBef>
                <a:spcPts val="0"/>
              </a:spcBef>
            </a:pPr>
            <a:r>
              <a:rPr lang="en-US" dirty="0">
                <a:solidFill>
                  <a:srgbClr val="000099"/>
                </a:solidFill>
                <a:latin typeface="Arial" pitchFamily="34" charset="0"/>
                <a:cs typeface="Arial" pitchFamily="34" charset="0"/>
              </a:rPr>
              <a:t>- </a:t>
            </a:r>
            <a:r>
              <a:rPr lang="en-US" dirty="0" smtClean="0">
                <a:solidFill>
                  <a:srgbClr val="000099"/>
                </a:solidFill>
                <a:latin typeface="Arial" pitchFamily="34" charset="0"/>
                <a:cs typeface="Arial" pitchFamily="34" charset="0"/>
              </a:rPr>
              <a:t>  </a:t>
            </a:r>
            <a:r>
              <a:rPr lang="vi-VN" dirty="0" smtClean="0">
                <a:solidFill>
                  <a:srgbClr val="000099"/>
                </a:solidFill>
                <a:latin typeface="Arial" pitchFamily="34" charset="0"/>
                <a:cs typeface="Arial" pitchFamily="34" charset="0"/>
              </a:rPr>
              <a:t>Suy </a:t>
            </a:r>
            <a:r>
              <a:rPr lang="vi-VN" dirty="0">
                <a:solidFill>
                  <a:srgbClr val="000099"/>
                </a:solidFill>
                <a:latin typeface="Arial" pitchFamily="34" charset="0"/>
                <a:cs typeface="Arial" pitchFamily="34" charset="0"/>
              </a:rPr>
              <a:t>tim nặng</a:t>
            </a:r>
          </a:p>
          <a:p>
            <a:pPr marL="457200" indent="-457200" algn="l">
              <a:lnSpc>
                <a:spcPct val="200000"/>
              </a:lnSpc>
              <a:spcBef>
                <a:spcPts val="0"/>
              </a:spcBef>
            </a:pPr>
            <a:r>
              <a:rPr lang="vi-VN" dirty="0">
                <a:solidFill>
                  <a:srgbClr val="000099"/>
                </a:solidFill>
                <a:latin typeface="Arial" pitchFamily="34" charset="0"/>
                <a:cs typeface="Arial" pitchFamily="34" charset="0"/>
              </a:rPr>
              <a:t>-	Phù phổi cấp</a:t>
            </a:r>
          </a:p>
          <a:p>
            <a:pPr marL="457200" indent="-457200" algn="l">
              <a:lnSpc>
                <a:spcPct val="200000"/>
              </a:lnSpc>
              <a:spcBef>
                <a:spcPts val="0"/>
              </a:spcBef>
            </a:pPr>
            <a:r>
              <a:rPr lang="vi-VN" dirty="0">
                <a:solidFill>
                  <a:srgbClr val="000099"/>
                </a:solidFill>
                <a:latin typeface="Arial" pitchFamily="34" charset="0"/>
                <a:cs typeface="Arial" pitchFamily="34" charset="0"/>
              </a:rPr>
              <a:t>-	Tăng huyết áp</a:t>
            </a:r>
          </a:p>
          <a:p>
            <a:pPr marL="457200" indent="-457200" algn="l">
              <a:lnSpc>
                <a:spcPct val="200000"/>
              </a:lnSpc>
              <a:spcBef>
                <a:spcPts val="0"/>
              </a:spcBef>
            </a:pPr>
            <a:r>
              <a:rPr lang="vi-VN" dirty="0">
                <a:solidFill>
                  <a:srgbClr val="000099"/>
                </a:solidFill>
                <a:latin typeface="Arial" pitchFamily="34" charset="0"/>
                <a:cs typeface="Arial" pitchFamily="34" charset="0"/>
              </a:rPr>
              <a:t>-	Chấn thương sọ não</a:t>
            </a:r>
          </a:p>
        </p:txBody>
      </p:sp>
    </p:spTree>
    <p:extLst>
      <p:ext uri="{BB962C8B-B14F-4D97-AF65-F5344CB8AC3E}">
        <p14:creationId xmlns:p14="http://schemas.microsoft.com/office/powerpoint/2010/main" val="4152782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CÂU HỎI 4 </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48"/>
            <a:ext cx="9144000" cy="4343401"/>
          </a:xfrm>
        </p:spPr>
        <p:txBody>
          <a:bodyPr>
            <a:noAutofit/>
          </a:bodyPr>
          <a:lstStyle/>
          <a:p>
            <a:pPr>
              <a:lnSpc>
                <a:spcPct val="150000"/>
              </a:lnSpc>
              <a:spcBef>
                <a:spcPts val="0"/>
              </a:spcBef>
            </a:pPr>
            <a:endParaRPr lang="en-US" sz="2800" dirty="0" smtClean="0">
              <a:solidFill>
                <a:srgbClr val="000099"/>
              </a:solidFill>
              <a:latin typeface="Arial" pitchFamily="34" charset="0"/>
              <a:cs typeface="Arial" pitchFamily="34" charset="0"/>
            </a:endParaRPr>
          </a:p>
          <a:p>
            <a:pPr>
              <a:lnSpc>
                <a:spcPct val="150000"/>
              </a:lnSpc>
              <a:spcBef>
                <a:spcPts val="0"/>
              </a:spcBef>
            </a:pPr>
            <a:endParaRPr lang="en-US" sz="2800" dirty="0" smtClean="0">
              <a:solidFill>
                <a:srgbClr val="000099"/>
              </a:solidFill>
              <a:latin typeface="Arial" pitchFamily="34" charset="0"/>
              <a:cs typeface="Arial" pitchFamily="34" charset="0"/>
            </a:endParaRPr>
          </a:p>
          <a:p>
            <a:pPr>
              <a:lnSpc>
                <a:spcPct val="150000"/>
              </a:lnSpc>
              <a:spcBef>
                <a:spcPts val="0"/>
              </a:spcBef>
            </a:pPr>
            <a:r>
              <a:rPr lang="en-US" sz="3600" b="1" dirty="0" err="1" smtClean="0">
                <a:solidFill>
                  <a:srgbClr val="000099"/>
                </a:solidFill>
                <a:latin typeface="Arial" pitchFamily="34" charset="0"/>
                <a:cs typeface="Arial" pitchFamily="34" charset="0"/>
              </a:rPr>
              <a:t>Vẽ</a:t>
            </a:r>
            <a:r>
              <a:rPr lang="en-US" sz="3600" b="1" dirty="0" smtClean="0">
                <a:solidFill>
                  <a:srgbClr val="000099"/>
                </a:solidFill>
                <a:latin typeface="Arial" pitchFamily="34" charset="0"/>
                <a:cs typeface="Arial" pitchFamily="34" charset="0"/>
              </a:rPr>
              <a:t> </a:t>
            </a:r>
            <a:r>
              <a:rPr lang="en-US" sz="3600" b="1" dirty="0" err="1" smtClean="0">
                <a:solidFill>
                  <a:srgbClr val="000099"/>
                </a:solidFill>
                <a:latin typeface="Arial" pitchFamily="34" charset="0"/>
                <a:cs typeface="Arial" pitchFamily="34" charset="0"/>
              </a:rPr>
              <a:t>sơ</a:t>
            </a:r>
            <a:r>
              <a:rPr lang="en-US" sz="3600" b="1" dirty="0" smtClean="0">
                <a:solidFill>
                  <a:srgbClr val="000099"/>
                </a:solidFill>
                <a:latin typeface="Arial" pitchFamily="34" charset="0"/>
                <a:cs typeface="Arial" pitchFamily="34" charset="0"/>
              </a:rPr>
              <a:t> </a:t>
            </a:r>
            <a:r>
              <a:rPr lang="en-US" sz="3600" b="1" dirty="0" err="1" smtClean="0">
                <a:solidFill>
                  <a:srgbClr val="000099"/>
                </a:solidFill>
                <a:latin typeface="Arial" pitchFamily="34" charset="0"/>
                <a:cs typeface="Arial" pitchFamily="34" charset="0"/>
              </a:rPr>
              <a:t>đồ</a:t>
            </a:r>
            <a:r>
              <a:rPr lang="en-US" sz="3600" b="1" dirty="0" smtClean="0">
                <a:solidFill>
                  <a:srgbClr val="000099"/>
                </a:solidFill>
                <a:latin typeface="Arial" pitchFamily="34" charset="0"/>
                <a:cs typeface="Arial" pitchFamily="34" charset="0"/>
              </a:rPr>
              <a:t> </a:t>
            </a:r>
            <a:r>
              <a:rPr lang="en-US" sz="3600" b="1" dirty="0" err="1" smtClean="0">
                <a:solidFill>
                  <a:srgbClr val="000099"/>
                </a:solidFill>
                <a:latin typeface="Arial" pitchFamily="34" charset="0"/>
                <a:cs typeface="Arial" pitchFamily="34" charset="0"/>
              </a:rPr>
              <a:t>truyền</a:t>
            </a:r>
            <a:r>
              <a:rPr lang="en-US" sz="3600" b="1" dirty="0" smtClean="0">
                <a:solidFill>
                  <a:srgbClr val="000099"/>
                </a:solidFill>
                <a:latin typeface="Arial" pitchFamily="34" charset="0"/>
                <a:cs typeface="Arial" pitchFamily="34" charset="0"/>
              </a:rPr>
              <a:t> </a:t>
            </a:r>
            <a:r>
              <a:rPr lang="en-US" sz="3600" b="1" dirty="0" err="1" smtClean="0">
                <a:solidFill>
                  <a:srgbClr val="000099"/>
                </a:solidFill>
                <a:latin typeface="Arial" pitchFamily="34" charset="0"/>
                <a:cs typeface="Arial" pitchFamily="34" charset="0"/>
              </a:rPr>
              <a:t>máu</a:t>
            </a:r>
            <a:r>
              <a:rPr lang="en-US" sz="3600" b="1" dirty="0" smtClean="0">
                <a:solidFill>
                  <a:srgbClr val="000099"/>
                </a:solidFill>
                <a:latin typeface="Arial" pitchFamily="34" charset="0"/>
                <a:cs typeface="Arial" pitchFamily="34" charset="0"/>
              </a:rPr>
              <a:t>?</a:t>
            </a:r>
          </a:p>
          <a:p>
            <a:pPr algn="l">
              <a:lnSpc>
                <a:spcPct val="150000"/>
              </a:lnSpc>
              <a:spcBef>
                <a:spcPts val="0"/>
              </a:spcBef>
            </a:pPr>
            <a:endParaRPr lang="en-US" sz="28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15</a:t>
            </a:fld>
            <a:endParaRPr lang="en-US"/>
          </a:p>
        </p:txBody>
      </p:sp>
    </p:spTree>
    <p:extLst>
      <p:ext uri="{BB962C8B-B14F-4D97-AF65-F5344CB8AC3E}">
        <p14:creationId xmlns:p14="http://schemas.microsoft.com/office/powerpoint/2010/main" val="281171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48"/>
            <a:ext cx="9144000" cy="4343401"/>
          </a:xfrm>
        </p:spPr>
        <p:txBody>
          <a:bodyPr>
            <a:noAutofit/>
          </a:bodyPr>
          <a:lstStyle/>
          <a:p>
            <a:pPr>
              <a:lnSpc>
                <a:spcPct val="150000"/>
              </a:lnSpc>
              <a:spcBef>
                <a:spcPts val="0"/>
              </a:spcBef>
            </a:pPr>
            <a:endParaRPr lang="en-US" sz="2800" dirty="0" smtClean="0">
              <a:solidFill>
                <a:srgbClr val="000099"/>
              </a:solidFill>
              <a:latin typeface="Arial" pitchFamily="34" charset="0"/>
              <a:cs typeface="Arial" pitchFamily="34" charset="0"/>
            </a:endParaRPr>
          </a:p>
          <a:p>
            <a:pPr>
              <a:lnSpc>
                <a:spcPct val="150000"/>
              </a:lnSpc>
              <a:spcBef>
                <a:spcPts val="0"/>
              </a:spcBef>
            </a:pPr>
            <a:endParaRPr lang="en-US" sz="2800" dirty="0" smtClean="0">
              <a:solidFill>
                <a:srgbClr val="000099"/>
              </a:solidFill>
              <a:latin typeface="Arial" pitchFamily="34" charset="0"/>
              <a:cs typeface="Arial" pitchFamily="34" charset="0"/>
            </a:endParaRPr>
          </a:p>
          <a:p>
            <a:pPr algn="l">
              <a:lnSpc>
                <a:spcPct val="150000"/>
              </a:lnSpc>
              <a:spcBef>
                <a:spcPts val="0"/>
              </a:spcBef>
            </a:pPr>
            <a:endParaRPr lang="en-US" sz="28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16</a:t>
            </a:fld>
            <a:endParaRPr lang="en-US"/>
          </a:p>
        </p:txBody>
      </p:sp>
      <p:sp>
        <p:nvSpPr>
          <p:cNvPr id="4" name="Rectangle 3"/>
          <p:cNvSpPr/>
          <p:nvPr/>
        </p:nvSpPr>
        <p:spPr>
          <a:xfrm>
            <a:off x="3162300" y="4597747"/>
            <a:ext cx="2813591" cy="461665"/>
          </a:xfrm>
          <a:prstGeom prst="rect">
            <a:avLst/>
          </a:prstGeom>
        </p:spPr>
        <p:txBody>
          <a:bodyPr wrap="none">
            <a:spAutoFit/>
          </a:bodyPr>
          <a:lstStyle/>
          <a:p>
            <a:r>
              <a:rPr lang="en-US" sz="2400" b="1" dirty="0" err="1" smtClean="0">
                <a:solidFill>
                  <a:srgbClr val="000099"/>
                </a:solidFill>
                <a:latin typeface="Arial" pitchFamily="34" charset="0"/>
                <a:cs typeface="Arial" pitchFamily="34" charset="0"/>
              </a:rPr>
              <a:t>Sơ</a:t>
            </a:r>
            <a:r>
              <a:rPr lang="en-US" sz="2400" b="1" dirty="0" smtClean="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đồ</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truyền</a:t>
            </a:r>
            <a:r>
              <a:rPr lang="en-US" sz="2400" b="1" dirty="0">
                <a:solidFill>
                  <a:srgbClr val="000099"/>
                </a:solidFill>
                <a:latin typeface="Arial" pitchFamily="34" charset="0"/>
                <a:cs typeface="Arial" pitchFamily="34" charset="0"/>
              </a:rPr>
              <a:t> </a:t>
            </a:r>
            <a:r>
              <a:rPr lang="en-US" sz="2400" b="1" dirty="0" err="1">
                <a:solidFill>
                  <a:srgbClr val="000099"/>
                </a:solidFill>
                <a:latin typeface="Arial" pitchFamily="34" charset="0"/>
                <a:cs typeface="Arial" pitchFamily="34" charset="0"/>
              </a:rPr>
              <a:t>máu</a:t>
            </a:r>
            <a:endParaRPr lang="en-US" sz="2400" b="1" dirty="0">
              <a:solidFill>
                <a:srgbClr val="000099"/>
              </a:solidFill>
            </a:endParaRPr>
          </a:p>
        </p:txBody>
      </p:sp>
      <p:pic>
        <p:nvPicPr>
          <p:cNvPr id="5" name="Picture 4"/>
          <p:cNvPicPr>
            <a:picLocks noChangeAspect="1"/>
          </p:cNvPicPr>
          <p:nvPr/>
        </p:nvPicPr>
        <p:blipFill rotWithShape="1">
          <a:blip r:embed="rId5"/>
          <a:srcRect b="20692"/>
          <a:stretch/>
        </p:blipFill>
        <p:spPr>
          <a:xfrm>
            <a:off x="947757" y="1043092"/>
            <a:ext cx="7242676" cy="3505392"/>
          </a:xfrm>
          <a:prstGeom prst="rect">
            <a:avLst/>
          </a:prstGeom>
        </p:spPr>
      </p:pic>
    </p:spTree>
    <p:extLst>
      <p:ext uri="{BB962C8B-B14F-4D97-AF65-F5344CB8AC3E}">
        <p14:creationId xmlns:p14="http://schemas.microsoft.com/office/powerpoint/2010/main" val="1244752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3000" b="1" dirty="0" smtClean="0">
                <a:solidFill>
                  <a:schemeClr val="bg1"/>
                </a:solidFill>
                <a:latin typeface="Arial" pitchFamily="34" charset="0"/>
                <a:ea typeface="Tahoma" pitchFamily="34" charset="0"/>
                <a:cs typeface="Arial" pitchFamily="34" charset="0"/>
              </a:rPr>
              <a:t>5. NGUYÊN TẮC TRUYỀN MÁU</a:t>
            </a:r>
            <a:endParaRPr lang="en-US" sz="3000" b="1" dirty="0">
              <a:solidFill>
                <a:schemeClr val="bg1"/>
              </a:solidFill>
              <a:latin typeface="Arial" pitchFamily="34" charset="0"/>
              <a:ea typeface="Tahoma" pitchFamily="34" charset="0"/>
              <a:cs typeface="Arial" pitchFamily="34" charset="0"/>
            </a:endParaRPr>
          </a:p>
        </p:txBody>
      </p:sp>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17145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ảnh\LOGO bachmai.jpg"/>
          <p:cNvPicPr>
            <a:picLocks noChangeAspect="1" noChangeArrowheads="1"/>
          </p:cNvPicPr>
          <p:nvPr/>
        </p:nvPicPr>
        <p:blipFill>
          <a:blip r:embed="rId4" cstate="print"/>
          <a:srcRect/>
          <a:stretch>
            <a:fillRect/>
          </a:stretch>
        </p:blipFill>
        <p:spPr bwMode="auto">
          <a:xfrm>
            <a:off x="0" y="-17145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a:xfrm>
            <a:off x="6629400" y="4629150"/>
            <a:ext cx="2133600" cy="273844"/>
          </a:xfrm>
        </p:spPr>
        <p:txBody>
          <a:bodyPr/>
          <a:lstStyle/>
          <a:p>
            <a:r>
              <a:rPr lang="en-US" dirty="0" smtClean="0"/>
              <a:t>11</a:t>
            </a:r>
            <a:endParaRPr lang="en-US" dirty="0"/>
          </a:p>
        </p:txBody>
      </p:sp>
      <p:sp>
        <p:nvSpPr>
          <p:cNvPr id="8" name="TextBox 7"/>
          <p:cNvSpPr txBox="1"/>
          <p:nvPr/>
        </p:nvSpPr>
        <p:spPr>
          <a:xfrm>
            <a:off x="-18535" y="514350"/>
            <a:ext cx="9060094" cy="4524315"/>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err="1">
                <a:solidFill>
                  <a:srgbClr val="000099"/>
                </a:solidFill>
                <a:latin typeface="Arial" pitchFamily="34" charset="0"/>
                <a:cs typeface="Arial" pitchFamily="34" charset="0"/>
              </a:rPr>
              <a:t>T</a:t>
            </a:r>
            <a:r>
              <a:rPr lang="en-US" sz="2400" dirty="0" err="1" smtClean="0">
                <a:solidFill>
                  <a:srgbClr val="000099"/>
                </a:solidFill>
                <a:latin typeface="Arial" pitchFamily="34" charset="0"/>
                <a:cs typeface="Arial" pitchFamily="34" charset="0"/>
              </a:rPr>
              <a:t>ruyền</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cùng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nhóm</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a:t>
            </a:r>
            <a:r>
              <a:rPr lang="en-US" sz="2400" dirty="0" err="1" smtClean="0">
                <a:solidFill>
                  <a:srgbClr val="FF0000"/>
                </a:solidFill>
                <a:latin typeface="Arial" pitchFamily="34" charset="0"/>
                <a:cs typeface="Arial" pitchFamily="34" charset="0"/>
              </a:rPr>
              <a:t>tốt</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nhất</a:t>
            </a: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a:p>
            <a:pPr marL="342900" indent="-342900">
              <a:lnSpc>
                <a:spcPct val="150000"/>
              </a:lnSpc>
              <a:buFont typeface="Wingdings" pitchFamily="2" charset="2"/>
              <a:buChar char="ü"/>
            </a:pPr>
            <a:r>
              <a:rPr lang="en-US" sz="2400" dirty="0" err="1">
                <a:solidFill>
                  <a:srgbClr val="000099"/>
                </a:solidFill>
                <a:latin typeface="Arial" pitchFamily="34" charset="0"/>
                <a:cs typeface="Arial" pitchFamily="34" charset="0"/>
              </a:rPr>
              <a:t>Trong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trường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hợp</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không</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có</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máu</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cùng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nhóm</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có</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thể</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truyền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khác</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nhóm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không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quá</a:t>
            </a:r>
            <a:r>
              <a:rPr lang="en-US" sz="2400" dirty="0" smtClean="0">
                <a:solidFill>
                  <a:srgbClr val="000099"/>
                </a:solidFill>
                <a:latin typeface="Arial" pitchFamily="34" charset="0"/>
                <a:cs typeface="Arial" pitchFamily="34" charset="0"/>
              </a:rPr>
              <a:t> 250ml) </a:t>
            </a:r>
            <a:r>
              <a:rPr lang="en-US" sz="2400" dirty="0" err="1">
                <a:solidFill>
                  <a:srgbClr val="000099"/>
                </a:solidFill>
                <a:latin typeface="Arial" pitchFamily="34" charset="0"/>
                <a:cs typeface="Arial" pitchFamily="34" charset="0"/>
              </a:rPr>
              <a:t>nhưng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phải</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tuân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theo</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nguyên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tắc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tối</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thiểu</a:t>
            </a:r>
            <a:r>
              <a:rPr lang="en-US" sz="2400" dirty="0" smtClean="0">
                <a:solidFill>
                  <a:srgbClr val="000099"/>
                </a:solidFill>
                <a:latin typeface="Arial" pitchFamily="34" charset="0"/>
                <a:cs typeface="Arial" pitchFamily="34" charset="0"/>
              </a:rPr>
              <a:t>. </a:t>
            </a:r>
          </a:p>
          <a:p>
            <a:pPr marL="342900" indent="-342900">
              <a:lnSpc>
                <a:spcPct val="150000"/>
              </a:lnSpc>
              <a:buFont typeface="Wingdings" pitchFamily="2" charset="2"/>
              <a:buChar char="ü"/>
            </a:pPr>
            <a:r>
              <a:rPr lang="en-US" sz="2400" dirty="0" err="1" smtClean="0">
                <a:solidFill>
                  <a:srgbClr val="000099"/>
                </a:solidFill>
                <a:latin typeface="Arial" pitchFamily="34" charset="0"/>
                <a:cs typeface="Arial" pitchFamily="34" charset="0"/>
              </a:rPr>
              <a:t>Làm</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các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xét</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nghiệm</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cần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thiết</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trước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khi</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truyền</a:t>
            </a:r>
            <a:endParaRPr lang="en-US" sz="2400" dirty="0" smtClean="0">
              <a:solidFill>
                <a:srgbClr val="000099"/>
              </a:solidFill>
              <a:latin typeface="Arial" pitchFamily="34" charset="0"/>
              <a:cs typeface="Arial" pitchFamily="34" charset="0"/>
            </a:endParaRPr>
          </a:p>
          <a:p>
            <a:pPr marL="342900" lvl="0" indent="-342900">
              <a:lnSpc>
                <a:spcPct val="150000"/>
              </a:lnSpc>
              <a:buFont typeface="Wingdings" pitchFamily="2" charset="2"/>
              <a:buChar char="ü"/>
            </a:pPr>
            <a:r>
              <a:rPr lang="en-US" sz="2400" dirty="0" err="1" smtClean="0">
                <a:solidFill>
                  <a:srgbClr val="000099"/>
                </a:solidFill>
                <a:latin typeface="Arial" pitchFamily="34" charset="0"/>
                <a:cs typeface="Arial" pitchFamily="34" charset="0"/>
              </a:rPr>
              <a:t>Kiểm</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tra</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các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thông</a:t>
            </a:r>
            <a:r>
              <a:rPr lang="en-US" sz="2400" dirty="0">
                <a:solidFill>
                  <a:srgbClr val="000099"/>
                </a:solidFill>
                <a:latin typeface="Arial" pitchFamily="34" charset="0"/>
                <a:cs typeface="Arial" pitchFamily="34" charset="0"/>
              </a:rPr>
              <a:t> tin </a:t>
            </a:r>
            <a:r>
              <a:rPr lang="en-US" sz="2400" dirty="0" err="1">
                <a:solidFill>
                  <a:srgbClr val="000099"/>
                </a:solidFill>
                <a:latin typeface="Arial" pitchFamily="34" charset="0"/>
                <a:cs typeface="Arial" pitchFamily="34" charset="0"/>
              </a:rPr>
              <a:t>trên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túi</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sản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phẩm</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máu</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và</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người</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bệnh</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trước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khi</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truyền</a:t>
            </a:r>
            <a:r>
              <a:rPr lang="en-US" sz="2400" dirty="0">
                <a:solidFill>
                  <a:srgbClr val="000099"/>
                </a:solidFill>
                <a:latin typeface="Arial" pitchFamily="34" charset="0"/>
                <a:cs typeface="Arial" pitchFamily="34" charset="0"/>
              </a:rPr>
              <a:t>.</a:t>
            </a:r>
          </a:p>
          <a:p>
            <a:pPr marL="342900" indent="-342900">
              <a:lnSpc>
                <a:spcPct val="150000"/>
              </a:lnSpc>
              <a:buFont typeface="Wingdings" pitchFamily="2" charset="2"/>
              <a:buChar char="ü"/>
            </a:pPr>
            <a:r>
              <a:rPr lang="en-US" sz="2400" dirty="0" err="1">
                <a:solidFill>
                  <a:srgbClr val="000099"/>
                </a:solidFill>
                <a:latin typeface="Arial" pitchFamily="34" charset="0"/>
                <a:cs typeface="Arial" pitchFamily="34" charset="0"/>
              </a:rPr>
              <a:t>Kiểm</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tra</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chất</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lượng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túi</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sản</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phẩm</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máu</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trước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khi</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truyền</a:t>
            </a:r>
            <a:endParaRPr lang="en-US" sz="24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69869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3000" b="1" dirty="0">
                <a:solidFill>
                  <a:schemeClr val="bg1"/>
                </a:solidFill>
                <a:latin typeface="Arial" pitchFamily="34" charset="0"/>
                <a:ea typeface="Tahoma" pitchFamily="34" charset="0"/>
                <a:cs typeface="Arial" pitchFamily="34" charset="0"/>
              </a:rPr>
              <a:t>5. NGUYÊN TẮC TRUYỀN MÁU</a:t>
            </a:r>
          </a:p>
        </p:txBody>
      </p:sp>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17145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ảnh\LOGO bachmai.jpg"/>
          <p:cNvPicPr>
            <a:picLocks noChangeAspect="1" noChangeArrowheads="1"/>
          </p:cNvPicPr>
          <p:nvPr/>
        </p:nvPicPr>
        <p:blipFill>
          <a:blip r:embed="rId4" cstate="print"/>
          <a:srcRect/>
          <a:stretch>
            <a:fillRect/>
          </a:stretch>
        </p:blipFill>
        <p:spPr bwMode="auto">
          <a:xfrm>
            <a:off x="27431" y="-17145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a:xfrm>
            <a:off x="6629400" y="4629150"/>
            <a:ext cx="2133600" cy="273844"/>
          </a:xfrm>
        </p:spPr>
        <p:txBody>
          <a:bodyPr/>
          <a:lstStyle/>
          <a:p>
            <a:r>
              <a:rPr lang="en-US" dirty="0" smtClean="0"/>
              <a:t>11</a:t>
            </a:r>
            <a:endParaRPr lang="en-US" dirty="0"/>
          </a:p>
        </p:txBody>
      </p:sp>
      <p:sp>
        <p:nvSpPr>
          <p:cNvPr id="8" name="TextBox 7"/>
          <p:cNvSpPr txBox="1"/>
          <p:nvPr/>
        </p:nvSpPr>
        <p:spPr>
          <a:xfrm>
            <a:off x="20594" y="590550"/>
            <a:ext cx="9047205" cy="4524315"/>
          </a:xfrm>
          <a:prstGeom prst="rect">
            <a:avLst/>
          </a:prstGeom>
          <a:noFill/>
        </p:spPr>
        <p:txBody>
          <a:bodyPr wrap="square" rtlCol="0">
            <a:spAutoFit/>
          </a:bodyPr>
          <a:lstStyle/>
          <a:p>
            <a:pPr marL="342900" lvl="0" indent="-342900">
              <a:lnSpc>
                <a:spcPct val="150000"/>
              </a:lnSpc>
              <a:buFont typeface="Wingdings" pitchFamily="2" charset="2"/>
              <a:buChar char="ü"/>
            </a:pPr>
            <a:r>
              <a:rPr lang="en-US" sz="2400" dirty="0" err="1" smtClean="0">
                <a:solidFill>
                  <a:srgbClr val="000099"/>
                </a:solidFill>
                <a:latin typeface="Arial" pitchFamily="34" charset="0"/>
                <a:cs typeface="Arial" pitchFamily="34" charset="0"/>
              </a:rPr>
              <a:t>Đảm</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bảo</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tốc</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độ</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truyền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đúng</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theo</a:t>
            </a:r>
            <a:r>
              <a:rPr lang="en-US" sz="2400" dirty="0">
                <a:solidFill>
                  <a:srgbClr val="000099"/>
                </a:solidFill>
                <a:latin typeface="Arial" pitchFamily="34" charset="0"/>
                <a:cs typeface="Arial" pitchFamily="34" charset="0"/>
              </a:rPr>
              <a:t> y </a:t>
            </a:r>
            <a:r>
              <a:rPr lang="en-US" sz="2400" dirty="0" err="1">
                <a:solidFill>
                  <a:srgbClr val="000099"/>
                </a:solidFill>
                <a:latin typeface="Arial" pitchFamily="34" charset="0"/>
                <a:cs typeface="Arial" pitchFamily="34" charset="0"/>
              </a:rPr>
              <a:t>lệnh</a:t>
            </a:r>
            <a:r>
              <a:rPr lang="en-US" sz="2400" dirty="0">
                <a:solidFill>
                  <a:srgbClr val="000099"/>
                </a:solidFill>
                <a:latin typeface="Arial" pitchFamily="34" charset="0"/>
                <a:cs typeface="Arial" pitchFamily="34" charset="0"/>
              </a:rPr>
              <a:t>.</a:t>
            </a:r>
          </a:p>
          <a:p>
            <a:pPr marL="342900" lvl="0" indent="-342900">
              <a:lnSpc>
                <a:spcPct val="150000"/>
              </a:lnSpc>
              <a:buFont typeface="Wingdings" pitchFamily="2" charset="2"/>
              <a:buChar char="ü"/>
            </a:pPr>
            <a:r>
              <a:rPr lang="en-US" sz="2400" dirty="0" err="1" smtClean="0">
                <a:solidFill>
                  <a:srgbClr val="000099"/>
                </a:solidFill>
                <a:latin typeface="Arial" pitchFamily="34" charset="0"/>
                <a:cs typeface="Arial" pitchFamily="34" charset="0"/>
              </a:rPr>
              <a:t>Vận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chuyển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bảo</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quản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túi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từ</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nơi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cấp</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phát</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đến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truyền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phải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đảm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bảo</a:t>
            </a:r>
            <a:r>
              <a:rPr lang="en-US" sz="2400" dirty="0" smtClean="0">
                <a:solidFill>
                  <a:srgbClr val="000099"/>
                </a:solidFill>
                <a:latin typeface="Arial" pitchFamily="34" charset="0"/>
                <a:cs typeface="Arial" pitchFamily="34" charset="0"/>
              </a:rPr>
              <a:t> an </a:t>
            </a:r>
            <a:r>
              <a:rPr lang="en-US" sz="2400" dirty="0" err="1" smtClean="0">
                <a:solidFill>
                  <a:srgbClr val="000099"/>
                </a:solidFill>
                <a:latin typeface="Arial" pitchFamily="34" charset="0"/>
                <a:cs typeface="Arial" pitchFamily="34" charset="0"/>
              </a:rPr>
              <a:t>toàn</a:t>
            </a:r>
            <a:r>
              <a:rPr lang="en-US" sz="2400" dirty="0" smtClean="0">
                <a:solidFill>
                  <a:srgbClr val="000099"/>
                </a:solidFill>
                <a:latin typeface="Arial" pitchFamily="34" charset="0"/>
                <a:cs typeface="Arial" pitchFamily="34" charset="0"/>
              </a:rPr>
              <a:t>.</a:t>
            </a:r>
            <a:endParaRPr lang="en-US" sz="2400" dirty="0">
              <a:solidFill>
                <a:srgbClr val="000099"/>
              </a:solidFill>
              <a:latin typeface="Arial" pitchFamily="34" charset="0"/>
              <a:cs typeface="Arial" pitchFamily="34" charset="0"/>
            </a:endParaRPr>
          </a:p>
          <a:p>
            <a:pPr marL="342900" lvl="0" indent="-342900">
              <a:lnSpc>
                <a:spcPct val="150000"/>
              </a:lnSpc>
              <a:buFont typeface="Wingdings" pitchFamily="2" charset="2"/>
              <a:buChar char="ü"/>
            </a:pPr>
            <a:r>
              <a:rPr lang="en-US" sz="2400" dirty="0">
                <a:solidFill>
                  <a:srgbClr val="000099"/>
                </a:solidFill>
                <a:latin typeface="Arial" pitchFamily="34" charset="0"/>
                <a:cs typeface="Arial" pitchFamily="34" charset="0"/>
              </a:rPr>
              <a:t>Theo </a:t>
            </a:r>
            <a:r>
              <a:rPr lang="en-US" sz="2400" dirty="0" err="1">
                <a:solidFill>
                  <a:srgbClr val="000099"/>
                </a:solidFill>
                <a:latin typeface="Arial" pitchFamily="34" charset="0"/>
                <a:cs typeface="Arial" pitchFamily="34" charset="0"/>
              </a:rPr>
              <a:t>dõi</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chặt</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chẽ</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quá</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trình</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truyền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đề</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phòng</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các</a:t>
            </a:r>
            <a:r>
              <a:rPr lang="en-US" sz="2400" dirty="0">
                <a:solidFill>
                  <a:srgbClr val="000099"/>
                </a:solidFill>
                <a:latin typeface="Arial" pitchFamily="34" charset="0"/>
                <a:cs typeface="Arial" pitchFamily="34" charset="0"/>
              </a:rPr>
              <a:t> tai </a:t>
            </a:r>
            <a:r>
              <a:rPr lang="en-US" sz="2400" dirty="0" err="1">
                <a:solidFill>
                  <a:srgbClr val="000099"/>
                </a:solidFill>
                <a:latin typeface="Arial" pitchFamily="34" charset="0"/>
                <a:cs typeface="Arial" pitchFamily="34" charset="0"/>
              </a:rPr>
              <a:t>biến</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có</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thể</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xảy</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ra</a:t>
            </a:r>
            <a:r>
              <a:rPr lang="en-US" sz="2400" dirty="0" err="1" smtClean="0">
                <a:solidFill>
                  <a:srgbClr val="000099"/>
                </a:solidFill>
                <a:latin typeface="Arial" pitchFamily="34" charset="0"/>
                <a:cs typeface="Arial" pitchFamily="34" charset="0"/>
              </a:rPr>
              <a:t>.</a:t>
            </a:r>
            <a:endParaRPr lang="en-US" sz="2400" dirty="0" smtClean="0">
              <a:solidFill>
                <a:srgbClr val="000099"/>
              </a:solidFill>
              <a:latin typeface="Arial" pitchFamily="34" charset="0"/>
              <a:cs typeface="Arial" pitchFamily="34" charset="0"/>
            </a:endParaRPr>
          </a:p>
          <a:p>
            <a:pPr marL="342900" lvl="0" indent="-342900">
              <a:lnSpc>
                <a:spcPct val="150000"/>
              </a:lnSpc>
              <a:buFont typeface="Wingdings" pitchFamily="2" charset="2"/>
              <a:buChar char="ü"/>
            </a:pPr>
            <a:r>
              <a:rPr lang="en-US" sz="2400" dirty="0" err="1" smtClean="0">
                <a:solidFill>
                  <a:srgbClr val="000099"/>
                </a:solidFill>
                <a:latin typeface="Arial" pitchFamily="34" charset="0"/>
                <a:cs typeface="Arial" pitchFamily="34" charset="0"/>
              </a:rPr>
              <a:t>Phụ</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giúp</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Bác</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sĩ</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làm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phản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ứng</a:t>
            </a:r>
            <a:r>
              <a:rPr lang="en-US" sz="2400" dirty="0" smtClean="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chéo</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và</a:t>
            </a:r>
            <a:r>
              <a:rPr lang="en-US" sz="2400" dirty="0">
                <a:solidFill>
                  <a:srgbClr val="000099"/>
                </a:solidFill>
                <a:latin typeface="Arial" pitchFamily="34" charset="0"/>
                <a:cs typeface="Arial" pitchFamily="34" charset="0"/>
              </a:rPr>
              <a:t> </a:t>
            </a:r>
            <a:r>
              <a:rPr lang="en-US" sz="2400" dirty="0" err="1">
                <a:solidFill>
                  <a:srgbClr val="000099"/>
                </a:solidFill>
                <a:latin typeface="Arial" pitchFamily="34" charset="0"/>
                <a:cs typeface="Arial" pitchFamily="34" charset="0"/>
              </a:rPr>
              <a:t>định</a:t>
            </a:r>
            <a:r>
              <a:rPr lang="en-US" sz="2400" dirty="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nhóm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tại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giường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trước</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truyền</a:t>
            </a:r>
            <a:endParaRPr lang="en-US" sz="2400" dirty="0">
              <a:solidFill>
                <a:srgbClr val="000099"/>
              </a:solidFill>
              <a:latin typeface="Arial" pitchFamily="34" charset="0"/>
              <a:cs typeface="Arial" pitchFamily="34" charset="0"/>
            </a:endParaRPr>
          </a:p>
          <a:p>
            <a:pPr lvl="0">
              <a:lnSpc>
                <a:spcPct val="150000"/>
              </a:lnSpc>
            </a:pPr>
            <a:endParaRPr lang="en-US" sz="24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351176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2"/>
          <p:cNvSpPr txBox="1">
            <a:spLocks/>
          </p:cNvSpPr>
          <p:nvPr/>
        </p:nvSpPr>
        <p:spPr>
          <a:xfrm>
            <a:off x="38100" y="646430"/>
            <a:ext cx="8991600" cy="440055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r>
              <a:rPr lang="en-US" sz="2400" dirty="0" err="1" smtClean="0">
                <a:solidFill>
                  <a:srgbClr val="000099"/>
                </a:solidFill>
                <a:latin typeface="Arial" pitchFamily="34" charset="0"/>
                <a:cs typeface="Arial" pitchFamily="34" charset="0"/>
              </a:rPr>
              <a:t>Người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bệnh</a:t>
            </a:r>
            <a:r>
              <a:rPr lang="en-US" sz="2400" dirty="0" smtClean="0">
                <a:solidFill>
                  <a:srgbClr val="000099"/>
                </a:solidFill>
                <a:latin typeface="Arial" pitchFamily="34" charset="0"/>
                <a:cs typeface="Arial" pitchFamily="34" charset="0"/>
              </a:rPr>
              <a:t>: </a:t>
            </a:r>
            <a:r>
              <a:rPr lang="vi-VN" sz="2400" dirty="0" smtClean="0">
                <a:solidFill>
                  <a:srgbClr val="000099"/>
                </a:solidFill>
                <a:latin typeface="Arial" pitchFamily="34" charset="0"/>
                <a:cs typeface="Arial" pitchFamily="34" charset="0"/>
              </a:rPr>
              <a:t>NGUYÊN </a:t>
            </a:r>
            <a:r>
              <a:rPr lang="en-US" sz="2400" dirty="0" smtClean="0">
                <a:solidFill>
                  <a:srgbClr val="000099"/>
                </a:solidFill>
                <a:latin typeface="Arial" pitchFamily="34" charset="0"/>
                <a:cs typeface="Arial" pitchFamily="34" charset="0"/>
              </a:rPr>
              <a:t>VĂN</a:t>
            </a:r>
            <a:r>
              <a:rPr lang="vi-VN" sz="2400" dirty="0" smtClean="0">
                <a:solidFill>
                  <a:srgbClr val="000099"/>
                </a:solidFill>
                <a:latin typeface="Arial" pitchFamily="34" charset="0"/>
                <a:cs typeface="Arial" pitchFamily="34" charset="0"/>
              </a:rPr>
              <a:t> T </a:t>
            </a:r>
            <a:r>
              <a:rPr lang="en-US" sz="2400" dirty="0" smtClean="0">
                <a:solidFill>
                  <a:srgbClr val="000099"/>
                </a:solidFill>
                <a:latin typeface="Arial" pitchFamily="34" charset="0"/>
                <a:cs typeface="Arial" pitchFamily="34" charset="0"/>
              </a:rPr>
              <a:t>		S</a:t>
            </a:r>
            <a:r>
              <a:rPr lang="vi-VN" sz="2400" dirty="0" smtClean="0">
                <a:solidFill>
                  <a:srgbClr val="000099"/>
                </a:solidFill>
                <a:latin typeface="Arial" pitchFamily="34" charset="0"/>
                <a:cs typeface="Arial" pitchFamily="34" charset="0"/>
              </a:rPr>
              <a:t>inh năm</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19</a:t>
            </a:r>
            <a:r>
              <a:rPr lang="en-US" sz="2400" dirty="0" smtClean="0">
                <a:solidFill>
                  <a:srgbClr val="000099"/>
                </a:solidFill>
                <a:latin typeface="Arial" pitchFamily="34" charset="0"/>
                <a:cs typeface="Arial" pitchFamily="34" charset="0"/>
              </a:rPr>
              <a:t>7</a:t>
            </a:r>
            <a:r>
              <a:rPr lang="vi-VN" sz="2400" dirty="0" smtClean="0">
                <a:solidFill>
                  <a:srgbClr val="000099"/>
                </a:solidFill>
                <a:latin typeface="Arial" pitchFamily="34" charset="0"/>
                <a:cs typeface="Arial" pitchFamily="34" charset="0"/>
              </a:rPr>
              <a:t>3 </a:t>
            </a:r>
          </a:p>
          <a:p>
            <a:pPr algn="just">
              <a:lnSpc>
                <a:spcPct val="110000"/>
              </a:lnSpc>
              <a:spcBef>
                <a:spcPts val="0"/>
              </a:spcBef>
            </a:pPr>
            <a:r>
              <a:rPr lang="vi-VN" sz="2400" dirty="0" smtClean="0">
                <a:solidFill>
                  <a:srgbClr val="000099"/>
                </a:solidFill>
                <a:latin typeface="Arial" pitchFamily="34" charset="0"/>
                <a:cs typeface="Arial" pitchFamily="34" charset="0"/>
              </a:rPr>
              <a:t>Giường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15 </a:t>
            </a:r>
            <a:r>
              <a:rPr lang="en-US" sz="2400" dirty="0" smtClean="0">
                <a:solidFill>
                  <a:srgbClr val="000099"/>
                </a:solidFill>
                <a:latin typeface="Arial" pitchFamily="34" charset="0"/>
                <a:cs typeface="Arial" pitchFamily="34" charset="0"/>
              </a:rPr>
              <a:t>	P</a:t>
            </a:r>
            <a:r>
              <a:rPr lang="vi-VN" sz="2400" dirty="0" smtClean="0">
                <a:solidFill>
                  <a:srgbClr val="000099"/>
                </a:solidFill>
                <a:latin typeface="Arial" pitchFamily="34" charset="0"/>
                <a:cs typeface="Arial" pitchFamily="34" charset="0"/>
              </a:rPr>
              <a:t>hòng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110</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Khoa</a:t>
            </a:r>
            <a:r>
              <a:rPr lang="en-US" sz="2400" dirty="0" smtClean="0">
                <a:solidFill>
                  <a:srgbClr val="000099"/>
                </a:solidFill>
                <a:latin typeface="Arial" pitchFamily="34" charset="0"/>
                <a:cs typeface="Arial" pitchFamily="34" charset="0"/>
              </a:rPr>
              <a:t>: </a:t>
            </a:r>
            <a:r>
              <a:rPr lang="vi-VN" sz="2400" dirty="0" smtClean="0">
                <a:solidFill>
                  <a:srgbClr val="000099"/>
                </a:solidFill>
                <a:latin typeface="Arial" pitchFamily="34" charset="0"/>
                <a:cs typeface="Arial" pitchFamily="34" charset="0"/>
              </a:rPr>
              <a:t>Huyết học</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truyền máu</a:t>
            </a:r>
          </a:p>
          <a:p>
            <a:pPr algn="just">
              <a:lnSpc>
                <a:spcPct val="110000"/>
              </a:lnSpc>
              <a:spcBef>
                <a:spcPts val="0"/>
              </a:spcBef>
            </a:pPr>
            <a:r>
              <a:rPr lang="vi-VN" sz="2400" dirty="0" smtClean="0">
                <a:solidFill>
                  <a:srgbClr val="000099"/>
                </a:solidFill>
                <a:latin typeface="Arial" pitchFamily="34" charset="0"/>
                <a:cs typeface="Arial" pitchFamily="34" charset="0"/>
              </a:rPr>
              <a:t>Chẩn đoán: Thalassemia</a:t>
            </a:r>
            <a:r>
              <a:rPr lang="en-US" sz="2400" dirty="0" smtClean="0">
                <a:solidFill>
                  <a:srgbClr val="000099"/>
                </a:solidFill>
                <a:latin typeface="Arial" pitchFamily="34" charset="0"/>
                <a:cs typeface="Arial" pitchFamily="34" charset="0"/>
              </a:rPr>
              <a:t> (tan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bẩm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sinh</a:t>
            </a:r>
            <a:r>
              <a:rPr lang="en-US" sz="2400" dirty="0" smtClean="0">
                <a:solidFill>
                  <a:srgbClr val="000099"/>
                </a:solidFill>
                <a:latin typeface="Arial" pitchFamily="34" charset="0"/>
                <a:cs typeface="Arial" pitchFamily="34" charset="0"/>
              </a:rPr>
              <a:t>)</a:t>
            </a:r>
            <a:endParaRPr lang="vi-VN" sz="2400" dirty="0" smtClean="0">
              <a:solidFill>
                <a:srgbClr val="000099"/>
              </a:solidFill>
              <a:latin typeface="Arial" pitchFamily="34" charset="0"/>
              <a:cs typeface="Arial" pitchFamily="34" charset="0"/>
            </a:endParaRPr>
          </a:p>
          <a:p>
            <a:pPr algn="just">
              <a:lnSpc>
                <a:spcPct val="110000"/>
              </a:lnSpc>
              <a:spcBef>
                <a:spcPts val="0"/>
              </a:spcBef>
            </a:pPr>
            <a:r>
              <a:rPr lang="vi-VN" sz="2400" dirty="0" smtClean="0">
                <a:solidFill>
                  <a:srgbClr val="000099"/>
                </a:solidFill>
                <a:latin typeface="Arial" pitchFamily="34" charset="0"/>
                <a:cs typeface="Arial" pitchFamily="34" charset="0"/>
              </a:rPr>
              <a:t>Tình trạng người bệnh: Mệt mỏi, da xanh xạm, niêm mạc nhợt. </a:t>
            </a:r>
            <a:r>
              <a:rPr lang="en-US" sz="2400" dirty="0" smtClean="0">
                <a:solidFill>
                  <a:srgbClr val="000099"/>
                </a:solidFill>
                <a:latin typeface="Arial" pitchFamily="34" charset="0"/>
                <a:cs typeface="Arial" pitchFamily="34" charset="0"/>
              </a:rPr>
              <a:t>DHST: </a:t>
            </a:r>
            <a:r>
              <a:rPr lang="vi-VN" sz="2400" dirty="0" smtClean="0">
                <a:solidFill>
                  <a:srgbClr val="000099"/>
                </a:solidFill>
                <a:latin typeface="Arial" pitchFamily="34" charset="0"/>
                <a:cs typeface="Arial" pitchFamily="34" charset="0"/>
              </a:rPr>
              <a:t>NT: 20l/p</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a:t>
            </a:r>
            <a:r>
              <a:rPr lang="en-US" sz="2400" dirty="0" smtClean="0">
                <a:solidFill>
                  <a:srgbClr val="000099"/>
                </a:solidFill>
                <a:latin typeface="Arial" pitchFamily="34" charset="0"/>
                <a:cs typeface="Arial" pitchFamily="34" charset="0"/>
              </a:rPr>
              <a:t>T</a:t>
            </a:r>
            <a:r>
              <a:rPr lang="en-US" sz="2400" baseline="30000" dirty="0" smtClean="0">
                <a:solidFill>
                  <a:srgbClr val="000099"/>
                </a:solidFill>
                <a:latin typeface="Arial" pitchFamily="34" charset="0"/>
                <a:cs typeface="Arial" pitchFamily="34" charset="0"/>
              </a:rPr>
              <a:t>0</a:t>
            </a:r>
            <a:r>
              <a:rPr lang="vi-VN" sz="2400" dirty="0" smtClean="0">
                <a:solidFill>
                  <a:srgbClr val="000099"/>
                </a:solidFill>
                <a:latin typeface="Arial" pitchFamily="34" charset="0"/>
                <a:cs typeface="Arial" pitchFamily="34" charset="0"/>
              </a:rPr>
              <a:t>: 36,8</a:t>
            </a:r>
            <a:r>
              <a:rPr lang="vi-VN" sz="2400" baseline="30000" dirty="0" smtClean="0">
                <a:solidFill>
                  <a:srgbClr val="000099"/>
                </a:solidFill>
                <a:latin typeface="Arial" pitchFamily="34" charset="0"/>
                <a:cs typeface="Arial" pitchFamily="34" charset="0"/>
              </a:rPr>
              <a:t>0</a:t>
            </a:r>
            <a:r>
              <a:rPr lang="vi-VN" sz="2400" dirty="0" smtClean="0">
                <a:solidFill>
                  <a:srgbClr val="000099"/>
                </a:solidFill>
                <a:latin typeface="Arial" pitchFamily="34" charset="0"/>
                <a:cs typeface="Arial" pitchFamily="34" charset="0"/>
              </a:rPr>
              <a:t>C</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HA: 110/70 mmHg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Mạch : 87 l/phút</a:t>
            </a:r>
          </a:p>
          <a:p>
            <a:pPr algn="just">
              <a:lnSpc>
                <a:spcPct val="110000"/>
              </a:lnSpc>
              <a:spcBef>
                <a:spcPts val="0"/>
              </a:spcBef>
            </a:pPr>
            <a:r>
              <a:rPr lang="vi-VN" sz="2400" dirty="0" smtClean="0">
                <a:solidFill>
                  <a:srgbClr val="000099"/>
                </a:solidFill>
                <a:latin typeface="Arial" pitchFamily="34" charset="0"/>
                <a:cs typeface="Arial" pitchFamily="34" charset="0"/>
              </a:rPr>
              <a:t>H</a:t>
            </a:r>
            <a:r>
              <a:rPr lang="en-US" sz="2400" dirty="0" err="1" smtClean="0">
                <a:solidFill>
                  <a:srgbClr val="000099"/>
                </a:solidFill>
                <a:latin typeface="Arial" pitchFamily="34" charset="0"/>
                <a:cs typeface="Arial" pitchFamily="34" charset="0"/>
              </a:rPr>
              <a:t>ồng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cầu</a:t>
            </a:r>
            <a:r>
              <a:rPr lang="vi-VN" sz="2400" dirty="0" smtClean="0">
                <a:solidFill>
                  <a:srgbClr val="000099"/>
                </a:solidFill>
                <a:latin typeface="Arial" pitchFamily="34" charset="0"/>
                <a:cs typeface="Arial" pitchFamily="34" charset="0"/>
              </a:rPr>
              <a:t>:</a:t>
            </a:r>
            <a:r>
              <a:rPr lang="en-US" sz="2400" dirty="0" smtClean="0">
                <a:solidFill>
                  <a:srgbClr val="000099"/>
                </a:solidFill>
                <a:latin typeface="Arial" pitchFamily="34" charset="0"/>
                <a:cs typeface="Arial" pitchFamily="34" charset="0"/>
              </a:rPr>
              <a:t> 3</a:t>
            </a:r>
            <a:r>
              <a:rPr lang="vi-VN" sz="2400" dirty="0" smtClean="0">
                <a:solidFill>
                  <a:srgbClr val="000099"/>
                </a:solidFill>
                <a:latin typeface="Arial" pitchFamily="34" charset="0"/>
                <a:cs typeface="Arial" pitchFamily="34" charset="0"/>
              </a:rPr>
              <a:t>,</a:t>
            </a:r>
            <a:r>
              <a:rPr lang="en-US" sz="2400" dirty="0" smtClean="0">
                <a:solidFill>
                  <a:srgbClr val="000099"/>
                </a:solidFill>
                <a:latin typeface="Arial" pitchFamily="34" charset="0"/>
                <a:cs typeface="Arial" pitchFamily="34" charset="0"/>
              </a:rPr>
              <a:t>9</a:t>
            </a:r>
            <a:r>
              <a:rPr lang="vi-VN" sz="2400" dirty="0" smtClean="0">
                <a:solidFill>
                  <a:srgbClr val="000099"/>
                </a:solidFill>
                <a:latin typeface="Arial" pitchFamily="34" charset="0"/>
                <a:cs typeface="Arial" pitchFamily="34" charset="0"/>
              </a:rPr>
              <a:t> T/L </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HGB: 64 </a:t>
            </a:r>
            <a:r>
              <a:rPr lang="en-US" sz="2400" dirty="0" smtClean="0">
                <a:solidFill>
                  <a:srgbClr val="000099"/>
                </a:solidFill>
                <a:latin typeface="Arial" pitchFamily="34" charset="0"/>
                <a:cs typeface="Arial" pitchFamily="34" charset="0"/>
              </a:rPr>
              <a:t>g</a:t>
            </a:r>
            <a:r>
              <a:rPr lang="vi-VN" sz="2400" dirty="0" smtClean="0">
                <a:solidFill>
                  <a:srgbClr val="000099"/>
                </a:solidFill>
                <a:latin typeface="Arial" pitchFamily="34" charset="0"/>
                <a:cs typeface="Arial" pitchFamily="34" charset="0"/>
              </a:rPr>
              <a:t>/L</a:t>
            </a:r>
            <a:endParaRPr lang="vi-VN" sz="2400" dirty="0" smtClean="0">
              <a:solidFill>
                <a:srgbClr val="000099"/>
              </a:solidFill>
              <a:latin typeface="Arial" pitchFamily="34" charset="0"/>
              <a:cs typeface="Arial" pitchFamily="34" charset="0"/>
            </a:endParaRPr>
          </a:p>
          <a:p>
            <a:pPr algn="just">
              <a:lnSpc>
                <a:spcPct val="110000"/>
              </a:lnSpc>
              <a:spcBef>
                <a:spcPts val="0"/>
              </a:spcBef>
            </a:pPr>
            <a:r>
              <a:rPr lang="vi-VN" sz="2400" dirty="0" smtClean="0">
                <a:solidFill>
                  <a:srgbClr val="FF5050"/>
                </a:solidFill>
                <a:latin typeface="Arial" pitchFamily="34" charset="0"/>
                <a:cs typeface="Arial" pitchFamily="34" charset="0"/>
              </a:rPr>
              <a:t>Y lệnh</a:t>
            </a:r>
            <a:r>
              <a:rPr lang="vi-VN" sz="2400" dirty="0" smtClean="0">
                <a:solidFill>
                  <a:srgbClr val="000099"/>
                </a:solidFill>
                <a:latin typeface="Arial" pitchFamily="34" charset="0"/>
                <a:cs typeface="Arial" pitchFamily="34" charset="0"/>
              </a:rPr>
              <a:t>: Khối hồng cầu  x 1 đơn vị</a:t>
            </a:r>
            <a:r>
              <a:rPr lang="en-US" sz="2400" dirty="0" smtClean="0">
                <a:solidFill>
                  <a:srgbClr val="000099"/>
                </a:solidFill>
                <a:latin typeface="Arial" pitchFamily="34" charset="0"/>
                <a:cs typeface="Arial" pitchFamily="34" charset="0"/>
              </a:rPr>
              <a:t> (250ml)</a:t>
            </a:r>
            <a:r>
              <a:rPr lang="vi-VN" sz="2400" dirty="0" smtClean="0">
                <a:solidFill>
                  <a:srgbClr val="000099"/>
                </a:solidFill>
                <a:latin typeface="Arial" pitchFamily="34" charset="0"/>
                <a:cs typeface="Arial" pitchFamily="34" charset="0"/>
              </a:rPr>
              <a:t> cùng nhóm. Truyền tĩnh mạch chậm XX giọt/phút</a:t>
            </a:r>
            <a:endParaRPr lang="en-US" sz="2400" dirty="0" smtClean="0">
              <a:solidFill>
                <a:srgbClr val="000099"/>
              </a:solidFill>
              <a:latin typeface="Arial" pitchFamily="34" charset="0"/>
              <a:cs typeface="Arial" pitchFamily="34" charset="0"/>
            </a:endParaRPr>
          </a:p>
          <a:p>
            <a:pPr algn="just">
              <a:lnSpc>
                <a:spcPct val="110000"/>
              </a:lnSpc>
              <a:spcBef>
                <a:spcPts val="0"/>
              </a:spcBef>
            </a:pPr>
            <a:r>
              <a:rPr lang="vi-VN" sz="2400" b="1" dirty="0">
                <a:solidFill>
                  <a:srgbClr val="FF0000"/>
                </a:solidFill>
                <a:latin typeface="Arial" panose="020B0604020202020204" pitchFamily="34" charset="0"/>
                <a:cs typeface="Arial" panose="020B0604020202020204" pitchFamily="34" charset="0"/>
              </a:rPr>
              <a:t>Yêu cầu:</a:t>
            </a:r>
          </a:p>
          <a:p>
            <a:pPr marL="514350" indent="-514350" algn="just">
              <a:lnSpc>
                <a:spcPct val="110000"/>
              </a:lnSpc>
              <a:spcBef>
                <a:spcPts val="0"/>
              </a:spcBef>
              <a:buFont typeface="+mj-lt"/>
              <a:buAutoNum type="arabicPeriod"/>
            </a:pPr>
            <a:r>
              <a:rPr lang="vi-VN" sz="2400" b="1" dirty="0">
                <a:solidFill>
                  <a:srgbClr val="FF0000"/>
                </a:solidFill>
                <a:latin typeface="Arial" panose="020B0604020202020204" pitchFamily="34" charset="0"/>
                <a:cs typeface="Arial" panose="020B0604020202020204" pitchFamily="34" charset="0"/>
              </a:rPr>
              <a:t>Hãy chuẩn bị </a:t>
            </a:r>
            <a:r>
              <a:rPr lang="en-US" sz="2400" b="1" dirty="0">
                <a:solidFill>
                  <a:srgbClr val="FF0000"/>
                </a:solidFill>
                <a:latin typeface="Arial" pitchFamily="34" charset="0"/>
                <a:cs typeface="Arial" pitchFamily="34" charset="0"/>
              </a:rPr>
              <a:t>NB </a:t>
            </a:r>
            <a:r>
              <a:rPr lang="vi-VN" sz="2400" b="1" dirty="0">
                <a:solidFill>
                  <a:srgbClr val="FF0000"/>
                </a:solidFill>
                <a:latin typeface="Arial" panose="020B0604020202020204" pitchFamily="34" charset="0"/>
                <a:cs typeface="Arial" panose="020B0604020202020204" pitchFamily="34" charset="0"/>
              </a:rPr>
              <a:t>để thực hiện kỹ thuật theo y lệnh</a:t>
            </a:r>
            <a:r>
              <a:rPr lang="en-US" sz="2400" b="1" dirty="0">
                <a:solidFill>
                  <a:srgbClr val="FF0000"/>
                </a:solidFill>
                <a:latin typeface="Arial" panose="020B0604020202020204" pitchFamily="34" charset="0"/>
                <a:cs typeface="Arial" pitchFamily="34" charset="0"/>
              </a:rPr>
              <a:t>?</a:t>
            </a:r>
            <a:endParaRPr lang="vi-VN" sz="2400" b="1" dirty="0">
              <a:solidFill>
                <a:srgbClr val="FF0000"/>
              </a:solidFill>
              <a:latin typeface="Arial" panose="020B0604020202020204" pitchFamily="34" charset="0"/>
              <a:cs typeface="Arial" panose="020B0604020202020204" pitchFamily="34" charset="0"/>
            </a:endParaRPr>
          </a:p>
          <a:p>
            <a:pPr marL="514350" indent="-514350" algn="just">
              <a:lnSpc>
                <a:spcPct val="110000"/>
              </a:lnSpc>
              <a:spcBef>
                <a:spcPts val="0"/>
              </a:spcBef>
              <a:buFont typeface="+mj-lt"/>
              <a:buAutoNum type="arabicPeriod"/>
            </a:pPr>
            <a:r>
              <a:rPr lang="vi-VN" sz="2400" b="1" dirty="0">
                <a:solidFill>
                  <a:srgbClr val="FF0000"/>
                </a:solidFill>
                <a:latin typeface="Arial" panose="020B0604020202020204" pitchFamily="34" charset="0"/>
                <a:cs typeface="Arial" panose="020B0604020202020204" pitchFamily="34" charset="0"/>
              </a:rPr>
              <a:t>Hãy chuẩn bị </a:t>
            </a:r>
            <a:r>
              <a:rPr lang="en-US" sz="2400" b="1" dirty="0">
                <a:solidFill>
                  <a:srgbClr val="FF0000"/>
                </a:solidFill>
                <a:latin typeface="Arial" pitchFamily="34" charset="0"/>
                <a:cs typeface="Arial" pitchFamily="34" charset="0"/>
              </a:rPr>
              <a:t>ĐD</a:t>
            </a:r>
            <a:r>
              <a:rPr lang="vi-VN"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itchFamily="34" charset="0"/>
                <a:cs typeface="Arial" pitchFamily="34" charset="0"/>
              </a:rPr>
              <a:t>DC </a:t>
            </a:r>
            <a:r>
              <a:rPr lang="vi-VN" sz="2400" b="1" dirty="0">
                <a:solidFill>
                  <a:srgbClr val="FF0000"/>
                </a:solidFill>
                <a:latin typeface="Arial" panose="020B0604020202020204" pitchFamily="34" charset="0"/>
                <a:cs typeface="Arial" panose="020B0604020202020204" pitchFamily="34" charset="0"/>
              </a:rPr>
              <a:t>phù hợp để thực hiện k</a:t>
            </a:r>
            <a:r>
              <a:rPr lang="en-US" sz="2400" b="1" dirty="0">
                <a:solidFill>
                  <a:srgbClr val="FF0000"/>
                </a:solidFill>
                <a:latin typeface="Arial" panose="020B0604020202020204" pitchFamily="34" charset="0"/>
                <a:cs typeface="Arial" pitchFamily="34" charset="0"/>
              </a:rPr>
              <a:t>ỹ</a:t>
            </a:r>
            <a:r>
              <a:rPr lang="vi-VN" sz="2400" b="1" dirty="0">
                <a:solidFill>
                  <a:srgbClr val="FF0000"/>
                </a:solidFill>
                <a:latin typeface="Arial" panose="020B0604020202020204" pitchFamily="34" charset="0"/>
                <a:cs typeface="Arial" panose="020B0604020202020204" pitchFamily="34" charset="0"/>
              </a:rPr>
              <a:t> thuật</a:t>
            </a:r>
            <a:r>
              <a:rPr lang="en-US" sz="2400" b="1" dirty="0">
                <a:solidFill>
                  <a:srgbClr val="FF0000"/>
                </a:solidFill>
                <a:latin typeface="Arial" panose="020B0604020202020204" pitchFamily="34" charset="0"/>
                <a:cs typeface="Arial" pitchFamily="34" charset="0"/>
              </a:rPr>
              <a:t>?</a:t>
            </a:r>
            <a:endParaRPr lang="vi-VN" sz="2400" b="1" dirty="0">
              <a:solidFill>
                <a:srgbClr val="FF0000"/>
              </a:solidFill>
              <a:latin typeface="Arial" panose="020B0604020202020204" pitchFamily="34" charset="0"/>
              <a:cs typeface="Arial" panose="020B0604020202020204" pitchFamily="34" charset="0"/>
            </a:endParaRPr>
          </a:p>
          <a:p>
            <a:pPr marL="514350" indent="-514350" algn="just">
              <a:lnSpc>
                <a:spcPct val="110000"/>
              </a:lnSpc>
              <a:spcBef>
                <a:spcPts val="0"/>
              </a:spcBef>
              <a:buFont typeface="+mj-lt"/>
              <a:buAutoNum type="arabicPeriod"/>
            </a:pPr>
            <a:r>
              <a:rPr lang="vi-VN" sz="2400" b="1" dirty="0">
                <a:solidFill>
                  <a:srgbClr val="FF0000"/>
                </a:solidFill>
                <a:latin typeface="Arial" panose="020B0604020202020204" pitchFamily="34" charset="0"/>
                <a:cs typeface="Arial" panose="020B0604020202020204" pitchFamily="34" charset="0"/>
              </a:rPr>
              <a:t>Tiến hành k</a:t>
            </a:r>
            <a:r>
              <a:rPr lang="en-US" sz="2400" b="1" dirty="0">
                <a:solidFill>
                  <a:srgbClr val="FF0000"/>
                </a:solidFill>
                <a:latin typeface="Arial" panose="020B0604020202020204" pitchFamily="34" charset="0"/>
                <a:cs typeface="Arial" pitchFamily="34" charset="0"/>
              </a:rPr>
              <a:t>ỹ</a:t>
            </a:r>
            <a:r>
              <a:rPr lang="vi-VN" sz="2400" b="1" dirty="0">
                <a:solidFill>
                  <a:srgbClr val="FF0000"/>
                </a:solidFill>
                <a:latin typeface="Arial" panose="020B0604020202020204" pitchFamily="34" charset="0"/>
                <a:cs typeface="Arial" panose="020B0604020202020204" pitchFamily="34" charset="0"/>
              </a:rPr>
              <a:t> thuật </a:t>
            </a:r>
            <a:r>
              <a:rPr lang="en-US" sz="2400" b="1" dirty="0" err="1">
                <a:solidFill>
                  <a:srgbClr val="FF0000"/>
                </a:solidFill>
                <a:latin typeface="Arial" panose="020B0604020202020204" pitchFamily="34" charset="0"/>
                <a:cs typeface="Arial" pitchFamily="34" charset="0"/>
              </a:rPr>
              <a:t>theo</a:t>
            </a:r>
            <a:r>
              <a:rPr lang="en-US" sz="2400" b="1" dirty="0">
                <a:solidFill>
                  <a:srgbClr val="FF0000"/>
                </a:solidFill>
                <a:latin typeface="Arial" panose="020B0604020202020204" pitchFamily="34" charset="0"/>
                <a:cs typeface="Arial" pitchFamily="34" charset="0"/>
              </a:rPr>
              <a:t> </a:t>
            </a:r>
            <a:r>
              <a:rPr lang="vi-VN" sz="2400" b="1" dirty="0">
                <a:solidFill>
                  <a:srgbClr val="FF0000"/>
                </a:solidFill>
                <a:latin typeface="Arial" panose="020B0604020202020204" pitchFamily="34" charset="0"/>
                <a:cs typeface="Arial" panose="020B0604020202020204" pitchFamily="34" charset="0"/>
              </a:rPr>
              <a:t>đúng quy trình</a:t>
            </a:r>
            <a:r>
              <a:rPr lang="en-US" sz="2400" b="1" dirty="0">
                <a:solidFill>
                  <a:srgbClr val="FF0000"/>
                </a:solidFill>
                <a:latin typeface="Arial" panose="020B0604020202020204" pitchFamily="34" charset="0"/>
                <a:cs typeface="Arial"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363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CÂU HỎI 1</a:t>
            </a:r>
            <a:endParaRPr lang="en-US" sz="2800" b="1" dirty="0">
              <a:solidFill>
                <a:schemeClr val="bg1"/>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762000" y="1143000"/>
            <a:ext cx="81534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800804"/>
            <a:ext cx="8991600" cy="646289"/>
          </a:xfrm>
        </p:spPr>
        <p:txBody>
          <a:bodyPr>
            <a:noAutofit/>
          </a:bodyPr>
          <a:lstStyle/>
          <a:p>
            <a:pPr>
              <a:lnSpc>
                <a:spcPct val="150000"/>
              </a:lnSpc>
              <a:spcBef>
                <a:spcPts val="0"/>
              </a:spcBef>
            </a:pPr>
            <a:r>
              <a:rPr lang="en-US" sz="3000" b="1" dirty="0" err="1" smtClean="0">
                <a:solidFill>
                  <a:srgbClr val="000099"/>
                </a:solidFill>
                <a:latin typeface="Arial" pitchFamily="34" charset="0"/>
                <a:ea typeface="Tahoma" pitchFamily="34" charset="0"/>
                <a:cs typeface="Arial" pitchFamily="34" charset="0"/>
              </a:rPr>
              <a:t>Kể</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các</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chức</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năng</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của</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máu</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Khi</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thiếu</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máu</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cơ</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thể</a:t>
            </a:r>
            <a:r>
              <a:rPr lang="en-US" sz="3000" b="1" dirty="0" smtClean="0">
                <a:solidFill>
                  <a:srgbClr val="000099"/>
                </a:solidFill>
                <a:latin typeface="Arial" pitchFamily="34" charset="0"/>
                <a:ea typeface="Tahoma" pitchFamily="34" charset="0"/>
                <a:cs typeface="Arial" pitchFamily="34" charset="0"/>
              </a:rPr>
              <a:t> con </a:t>
            </a:r>
            <a:r>
              <a:rPr lang="en-US" sz="3000" b="1" dirty="0" err="1" smtClean="0">
                <a:solidFill>
                  <a:srgbClr val="000099"/>
                </a:solidFill>
                <a:latin typeface="Arial" pitchFamily="34" charset="0"/>
                <a:ea typeface="Tahoma" pitchFamily="34" charset="0"/>
                <a:cs typeface="Arial" pitchFamily="34" charset="0"/>
              </a:rPr>
              <a:t>người</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bị</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ảnh</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hưởng</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như</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thế</a:t>
            </a:r>
            <a:r>
              <a:rPr lang="en-US" sz="3000" b="1" dirty="0" smtClean="0">
                <a:solidFill>
                  <a:srgbClr val="000099"/>
                </a:solidFill>
                <a:latin typeface="Arial" pitchFamily="34" charset="0"/>
                <a:ea typeface="Tahoma" pitchFamily="34" charset="0"/>
                <a:cs typeface="Arial" pitchFamily="34" charset="0"/>
              </a:rPr>
              <a:t> </a:t>
            </a:r>
            <a:r>
              <a:rPr lang="en-US" sz="3000" b="1" dirty="0" err="1" smtClean="0">
                <a:solidFill>
                  <a:srgbClr val="000099"/>
                </a:solidFill>
                <a:latin typeface="Arial" pitchFamily="34" charset="0"/>
                <a:ea typeface="Tahoma" pitchFamily="34" charset="0"/>
                <a:cs typeface="Arial" pitchFamily="34" charset="0"/>
              </a:rPr>
              <a:t>nào</a:t>
            </a:r>
            <a:r>
              <a:rPr lang="en-US" sz="3000" b="1" dirty="0" smtClean="0">
                <a:solidFill>
                  <a:srgbClr val="000099"/>
                </a:solidFill>
                <a:latin typeface="Arial" pitchFamily="34" charset="0"/>
                <a:ea typeface="Tahoma" pitchFamily="34" charset="0"/>
                <a:cs typeface="Arial" pitchFamily="34" charset="0"/>
              </a:rPr>
              <a:t>?</a:t>
            </a:r>
            <a:endParaRPr lang="en-US" sz="3000" b="1" dirty="0">
              <a:solidFill>
                <a:srgbClr val="000099"/>
              </a:solidFill>
              <a:latin typeface="Arial" pitchFamily="34" charset="0"/>
              <a:ea typeface="Tahoma" pitchFamily="34" charset="0"/>
              <a:cs typeface="Arial" pitchFamily="34" charset="0"/>
            </a:endParaRPr>
          </a:p>
          <a:p>
            <a:pPr>
              <a:lnSpc>
                <a:spcPct val="150000"/>
              </a:lnSpc>
              <a:spcBef>
                <a:spcPts val="0"/>
              </a:spcBef>
            </a:pPr>
            <a:endParaRPr lang="en-US" sz="3000" b="1" dirty="0" smtClean="0">
              <a:solidFill>
                <a:srgbClr val="000099"/>
              </a:solidFill>
              <a:latin typeface="Arial" pitchFamily="34" charset="0"/>
              <a:ea typeface="Tahoma" pitchFamily="34" charset="0"/>
              <a:cs typeface="Arial" pitchFamily="34" charset="0"/>
            </a:endParaRPr>
          </a:p>
          <a:p>
            <a:pPr>
              <a:lnSpc>
                <a:spcPct val="150000"/>
              </a:lnSpc>
              <a:spcBef>
                <a:spcPts val="0"/>
              </a:spcBef>
            </a:pPr>
            <a:endParaRPr lang="en-US" sz="3000" b="1" dirty="0" smtClean="0">
              <a:solidFill>
                <a:srgbClr val="000099"/>
              </a:solidFill>
              <a:latin typeface="Arial" pitchFamily="34" charset="0"/>
              <a:ea typeface="Tahoma" pitchFamily="34" charset="0"/>
              <a:cs typeface="Arial" pitchFamily="34" charset="0"/>
            </a:endParaRPr>
          </a:p>
          <a:p>
            <a:endParaRPr lang="en-US" sz="3000" b="1" dirty="0" smtClean="0">
              <a:solidFill>
                <a:srgbClr val="000099"/>
              </a:solidFill>
              <a:latin typeface="Arial" pitchFamily="34" charset="0"/>
              <a:ea typeface="Tahoma" pitchFamily="34" charset="0"/>
              <a:cs typeface="Arial" pitchFamily="34" charset="0"/>
            </a:endParaRPr>
          </a:p>
          <a:p>
            <a:endParaRPr lang="en-US" sz="3000" b="1" dirty="0" smtClean="0">
              <a:solidFill>
                <a:srgbClr val="000099"/>
              </a:solidFill>
              <a:latin typeface="Arial" pitchFamily="34" charset="0"/>
              <a:ea typeface="Tahoma" pitchFamily="34" charset="0"/>
              <a:cs typeface="Arial" pitchFamily="34" charset="0"/>
            </a:endParaRPr>
          </a:p>
          <a:p>
            <a:endParaRPr lang="en-US" sz="3000" b="1" dirty="0" smtClean="0">
              <a:solidFill>
                <a:srgbClr val="000099"/>
              </a:solidFill>
              <a:latin typeface="Arial" pitchFamily="34" charset="0"/>
              <a:ea typeface="Tahoma" pitchFamily="34" charset="0"/>
              <a:cs typeface="Arial" pitchFamily="34" charset="0"/>
            </a:endParaRPr>
          </a:p>
          <a:p>
            <a:r>
              <a:rPr lang="en-US" sz="3000" b="1" dirty="0" smtClean="0">
                <a:solidFill>
                  <a:srgbClr val="000099"/>
                </a:solidFill>
                <a:latin typeface="Arial" pitchFamily="34" charset="0"/>
                <a:ea typeface="Tahoma" pitchFamily="34" charset="0"/>
                <a:cs typeface="Arial" pitchFamily="34" charset="0"/>
              </a:rPr>
              <a:t>                                          </a:t>
            </a:r>
          </a:p>
          <a:p>
            <a:r>
              <a:rPr lang="en-US" sz="3000" b="1" dirty="0">
                <a:solidFill>
                  <a:srgbClr val="000099"/>
                </a:solidFill>
                <a:latin typeface="Arial" pitchFamily="34" charset="0"/>
                <a:ea typeface="Tahoma" pitchFamily="34" charset="0"/>
                <a:cs typeface="Arial" pitchFamily="34" charset="0"/>
              </a:rPr>
              <a:t>	</a:t>
            </a:r>
            <a:r>
              <a:rPr lang="en-US" sz="3000" b="1" dirty="0" smtClean="0">
                <a:solidFill>
                  <a:srgbClr val="000099"/>
                </a:solidFill>
                <a:latin typeface="Arial" pitchFamily="34" charset="0"/>
                <a:ea typeface="Tahoma" pitchFamily="34" charset="0"/>
                <a:cs typeface="Arial" pitchFamily="34" charset="0"/>
              </a:rPr>
              <a:t>					      </a:t>
            </a:r>
          </a:p>
          <a:p>
            <a:endParaRPr lang="en-US" sz="3000" b="1" dirty="0">
              <a:solidFill>
                <a:srgbClr val="000099"/>
              </a:solidFill>
              <a:latin typeface="Arial" pitchFamily="34" charset="0"/>
              <a:ea typeface="Tahoma" pitchFamily="34" charset="0"/>
              <a:cs typeface="Arial" pitchFamily="34" charset="0"/>
            </a:endParaRPr>
          </a:p>
          <a:p>
            <a:r>
              <a:rPr lang="en-US" sz="3000" b="1" dirty="0" smtClean="0">
                <a:solidFill>
                  <a:srgbClr val="000099"/>
                </a:solidFill>
                <a:latin typeface="Arial" pitchFamily="34" charset="0"/>
                <a:ea typeface="Tahoma" pitchFamily="34" charset="0"/>
                <a:cs typeface="Arial" pitchFamily="34" charset="0"/>
              </a:rPr>
              <a:t>						</a:t>
            </a:r>
          </a:p>
          <a:p>
            <a:endParaRPr lang="en-US" sz="3000" b="1" dirty="0">
              <a:solidFill>
                <a:srgbClr val="000099"/>
              </a:solidFill>
              <a:latin typeface="Arial" pitchFamily="34" charset="0"/>
              <a:ea typeface="Tahoma" pitchFamily="34" charset="0"/>
              <a:cs typeface="Arial" pitchFamily="34" charset="0"/>
            </a:endParaRPr>
          </a:p>
          <a:p>
            <a:r>
              <a:rPr lang="en-US" sz="3000" b="1" dirty="0" smtClean="0">
                <a:solidFill>
                  <a:srgbClr val="000099"/>
                </a:solidFill>
                <a:latin typeface="Arial" pitchFamily="34" charset="0"/>
                <a:ea typeface="Tahoma" pitchFamily="34" charset="0"/>
                <a:cs typeface="Arial" pitchFamily="34" charset="0"/>
              </a:rPr>
              <a:t>							</a:t>
            </a:r>
          </a:p>
          <a:p>
            <a:r>
              <a:rPr lang="en-US" sz="3000" b="1" dirty="0" smtClean="0">
                <a:solidFill>
                  <a:srgbClr val="000099"/>
                </a:solidFill>
                <a:latin typeface="Arial" pitchFamily="34" charset="0"/>
                <a:ea typeface="Tahoma" pitchFamily="34" charset="0"/>
                <a:cs typeface="Arial" pitchFamily="34" charset="0"/>
              </a:rPr>
              <a:t>                                          		</a:t>
            </a:r>
            <a:endParaRPr lang="en-US" sz="3000" b="1" dirty="0">
              <a:solidFill>
                <a:srgbClr val="000099"/>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a:t>
            </a:fld>
            <a:endParaRPr lang="en-US"/>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2286000" y="2446415"/>
            <a:ext cx="4811486" cy="2694432"/>
          </a:xfrm>
          <a:prstGeom prst="rect">
            <a:avLst/>
          </a:prstGeom>
        </p:spPr>
      </p:pic>
    </p:spTree>
    <p:extLst>
      <p:ext uri="{BB962C8B-B14F-4D97-AF65-F5344CB8AC3E}">
        <p14:creationId xmlns:p14="http://schemas.microsoft.com/office/powerpoint/2010/main" val="3503200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2"/>
          <p:cNvSpPr txBox="1">
            <a:spLocks/>
          </p:cNvSpPr>
          <p:nvPr/>
        </p:nvSpPr>
        <p:spPr>
          <a:xfrm>
            <a:off x="38100" y="646430"/>
            <a:ext cx="8991600" cy="440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en-US" sz="2200" dirty="0" err="1" smtClean="0">
                <a:solidFill>
                  <a:srgbClr val="000099"/>
                </a:solidFill>
                <a:latin typeface="Arial" pitchFamily="34" charset="0"/>
                <a:cs typeface="Arial" pitchFamily="34" charset="0"/>
              </a:rPr>
              <a:t>Người</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bệnh</a:t>
            </a:r>
            <a:r>
              <a:rPr lang="en-US" sz="2200" dirty="0" smtClean="0">
                <a:solidFill>
                  <a:srgbClr val="000099"/>
                </a:solidFill>
                <a:latin typeface="Arial" pitchFamily="34" charset="0"/>
                <a:cs typeface="Arial" pitchFamily="34" charset="0"/>
              </a:rPr>
              <a:t>: </a:t>
            </a:r>
            <a:r>
              <a:rPr lang="vi-VN" sz="2200" dirty="0" smtClean="0">
                <a:solidFill>
                  <a:srgbClr val="000099"/>
                </a:solidFill>
                <a:latin typeface="Arial" pitchFamily="34" charset="0"/>
                <a:cs typeface="Arial" pitchFamily="34" charset="0"/>
              </a:rPr>
              <a:t>NGUYÊN </a:t>
            </a:r>
            <a:r>
              <a:rPr lang="en-US" sz="2200" dirty="0" smtClean="0">
                <a:solidFill>
                  <a:srgbClr val="000099"/>
                </a:solidFill>
                <a:latin typeface="Arial" pitchFamily="34" charset="0"/>
                <a:cs typeface="Arial" pitchFamily="34" charset="0"/>
              </a:rPr>
              <a:t>VĂN</a:t>
            </a:r>
            <a:r>
              <a:rPr lang="vi-VN" sz="2200" dirty="0" smtClean="0">
                <a:solidFill>
                  <a:srgbClr val="000099"/>
                </a:solidFill>
                <a:latin typeface="Arial" pitchFamily="34" charset="0"/>
                <a:cs typeface="Arial" pitchFamily="34" charset="0"/>
              </a:rPr>
              <a:t> T </a:t>
            </a:r>
            <a:r>
              <a:rPr lang="en-US" sz="2200" dirty="0" smtClean="0">
                <a:solidFill>
                  <a:srgbClr val="000099"/>
                </a:solidFill>
                <a:latin typeface="Arial" pitchFamily="34" charset="0"/>
                <a:cs typeface="Arial" pitchFamily="34" charset="0"/>
              </a:rPr>
              <a:t>		S</a:t>
            </a:r>
            <a:r>
              <a:rPr lang="vi-VN" sz="2200" dirty="0" smtClean="0">
                <a:solidFill>
                  <a:srgbClr val="000099"/>
                </a:solidFill>
                <a:latin typeface="Arial" pitchFamily="34" charset="0"/>
                <a:cs typeface="Arial" pitchFamily="34" charset="0"/>
              </a:rPr>
              <a:t>inh năm</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19</a:t>
            </a:r>
            <a:r>
              <a:rPr lang="en-US" sz="2200" dirty="0" smtClean="0">
                <a:solidFill>
                  <a:srgbClr val="000099"/>
                </a:solidFill>
                <a:latin typeface="Arial" pitchFamily="34" charset="0"/>
                <a:cs typeface="Arial" pitchFamily="34" charset="0"/>
              </a:rPr>
              <a:t>7</a:t>
            </a:r>
            <a:r>
              <a:rPr lang="vi-VN" sz="2200" dirty="0" smtClean="0">
                <a:solidFill>
                  <a:srgbClr val="000099"/>
                </a:solidFill>
                <a:latin typeface="Arial" pitchFamily="34" charset="0"/>
                <a:cs typeface="Arial" pitchFamily="34" charset="0"/>
              </a:rPr>
              <a:t>3 </a:t>
            </a:r>
          </a:p>
          <a:p>
            <a:pPr algn="just">
              <a:spcBef>
                <a:spcPts val="0"/>
              </a:spcBef>
            </a:pPr>
            <a:r>
              <a:rPr lang="vi-VN" sz="2200" dirty="0" smtClean="0">
                <a:solidFill>
                  <a:srgbClr val="000099"/>
                </a:solidFill>
                <a:latin typeface="Arial" pitchFamily="34" charset="0"/>
                <a:cs typeface="Arial" pitchFamily="34" charset="0"/>
              </a:rPr>
              <a:t>Giường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15 </a:t>
            </a:r>
            <a:r>
              <a:rPr lang="en-US" sz="2200" dirty="0" smtClean="0">
                <a:solidFill>
                  <a:srgbClr val="000099"/>
                </a:solidFill>
                <a:latin typeface="Arial" pitchFamily="34" charset="0"/>
                <a:cs typeface="Arial" pitchFamily="34" charset="0"/>
              </a:rPr>
              <a:t>	P</a:t>
            </a:r>
            <a:r>
              <a:rPr lang="vi-VN" sz="2200" dirty="0" smtClean="0">
                <a:solidFill>
                  <a:srgbClr val="000099"/>
                </a:solidFill>
                <a:latin typeface="Arial" pitchFamily="34" charset="0"/>
                <a:cs typeface="Arial" pitchFamily="34" charset="0"/>
              </a:rPr>
              <a:t>hòng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110</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Khoa</a:t>
            </a:r>
            <a:r>
              <a:rPr lang="en-US" sz="2200" dirty="0" smtClean="0">
                <a:solidFill>
                  <a:srgbClr val="000099"/>
                </a:solidFill>
                <a:latin typeface="Arial" pitchFamily="34" charset="0"/>
                <a:cs typeface="Arial" pitchFamily="34" charset="0"/>
              </a:rPr>
              <a:t>: </a:t>
            </a:r>
            <a:r>
              <a:rPr lang="vi-VN" sz="2200" dirty="0" smtClean="0">
                <a:solidFill>
                  <a:srgbClr val="000099"/>
                </a:solidFill>
                <a:latin typeface="Arial" pitchFamily="34" charset="0"/>
                <a:cs typeface="Arial" pitchFamily="34" charset="0"/>
              </a:rPr>
              <a:t>Huyết học</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truyền máu</a:t>
            </a:r>
          </a:p>
          <a:p>
            <a:pPr algn="just">
              <a:spcBef>
                <a:spcPts val="0"/>
              </a:spcBef>
            </a:pPr>
            <a:r>
              <a:rPr lang="vi-VN" sz="2200" dirty="0" smtClean="0">
                <a:solidFill>
                  <a:srgbClr val="000099"/>
                </a:solidFill>
                <a:latin typeface="Arial" pitchFamily="34" charset="0"/>
                <a:cs typeface="Arial" pitchFamily="34" charset="0"/>
              </a:rPr>
              <a:t>Chẩn đoán: Thalassemia</a:t>
            </a:r>
            <a:r>
              <a:rPr lang="en-US" sz="2200" dirty="0" smtClean="0">
                <a:solidFill>
                  <a:srgbClr val="000099"/>
                </a:solidFill>
                <a:latin typeface="Arial" pitchFamily="34" charset="0"/>
                <a:cs typeface="Arial" pitchFamily="34" charset="0"/>
              </a:rPr>
              <a:t> (tan </a:t>
            </a:r>
            <a:r>
              <a:rPr lang="en-US" sz="2200" dirty="0" err="1" smtClean="0">
                <a:solidFill>
                  <a:srgbClr val="000099"/>
                </a:solidFill>
                <a:latin typeface="Arial" pitchFamily="34" charset="0"/>
                <a:cs typeface="Arial" pitchFamily="34" charset="0"/>
              </a:rPr>
              <a:t>máu</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bẩm</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sinh</a:t>
            </a:r>
            <a:r>
              <a:rPr lang="en-US" sz="2200" dirty="0" smtClean="0">
                <a:solidFill>
                  <a:srgbClr val="000099"/>
                </a:solidFill>
                <a:latin typeface="Arial" pitchFamily="34" charset="0"/>
                <a:cs typeface="Arial" pitchFamily="34" charset="0"/>
              </a:rPr>
              <a:t>)</a:t>
            </a:r>
            <a:endParaRPr lang="vi-VN" sz="2200" dirty="0" smtClean="0">
              <a:solidFill>
                <a:srgbClr val="000099"/>
              </a:solidFill>
              <a:latin typeface="Arial" pitchFamily="34" charset="0"/>
              <a:cs typeface="Arial" pitchFamily="34" charset="0"/>
            </a:endParaRPr>
          </a:p>
          <a:p>
            <a:pPr algn="just">
              <a:spcBef>
                <a:spcPts val="0"/>
              </a:spcBef>
            </a:pPr>
            <a:r>
              <a:rPr lang="vi-VN" sz="2200" dirty="0" smtClean="0">
                <a:solidFill>
                  <a:srgbClr val="000099"/>
                </a:solidFill>
                <a:latin typeface="Arial" pitchFamily="34" charset="0"/>
                <a:cs typeface="Arial" pitchFamily="34" charset="0"/>
              </a:rPr>
              <a:t>Tình trạng người bệnh: Mệt mỏi, da xanh xạm, niêm mạc nhợt. </a:t>
            </a:r>
            <a:r>
              <a:rPr lang="en-US" sz="2200" dirty="0" smtClean="0">
                <a:solidFill>
                  <a:srgbClr val="000099"/>
                </a:solidFill>
                <a:latin typeface="Arial" pitchFamily="34" charset="0"/>
                <a:cs typeface="Arial" pitchFamily="34" charset="0"/>
              </a:rPr>
              <a:t>DHST: </a:t>
            </a:r>
            <a:r>
              <a:rPr lang="vi-VN" sz="2200" dirty="0" smtClean="0">
                <a:solidFill>
                  <a:srgbClr val="000099"/>
                </a:solidFill>
                <a:latin typeface="Arial" pitchFamily="34" charset="0"/>
                <a:cs typeface="Arial" pitchFamily="34" charset="0"/>
              </a:rPr>
              <a:t>NT: 20l/p</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a:t>
            </a:r>
            <a:r>
              <a:rPr lang="en-US" sz="2200" dirty="0" smtClean="0">
                <a:solidFill>
                  <a:srgbClr val="000099"/>
                </a:solidFill>
                <a:latin typeface="Arial" pitchFamily="34" charset="0"/>
                <a:cs typeface="Arial" pitchFamily="34" charset="0"/>
              </a:rPr>
              <a:t>T</a:t>
            </a:r>
            <a:r>
              <a:rPr lang="en-US" sz="2200" baseline="30000" dirty="0" smtClean="0">
                <a:solidFill>
                  <a:srgbClr val="000099"/>
                </a:solidFill>
                <a:latin typeface="Arial" pitchFamily="34" charset="0"/>
                <a:cs typeface="Arial" pitchFamily="34" charset="0"/>
              </a:rPr>
              <a:t>0</a:t>
            </a:r>
            <a:r>
              <a:rPr lang="vi-VN" sz="2200" dirty="0" smtClean="0">
                <a:solidFill>
                  <a:srgbClr val="000099"/>
                </a:solidFill>
                <a:latin typeface="Arial" pitchFamily="34" charset="0"/>
                <a:cs typeface="Arial" pitchFamily="34" charset="0"/>
              </a:rPr>
              <a:t>: 36,8</a:t>
            </a:r>
            <a:r>
              <a:rPr lang="vi-VN" sz="2200" baseline="30000" dirty="0" smtClean="0">
                <a:solidFill>
                  <a:srgbClr val="000099"/>
                </a:solidFill>
                <a:latin typeface="Arial" pitchFamily="34" charset="0"/>
                <a:cs typeface="Arial" pitchFamily="34" charset="0"/>
              </a:rPr>
              <a:t>0</a:t>
            </a:r>
            <a:r>
              <a:rPr lang="vi-VN" sz="2200" dirty="0" smtClean="0">
                <a:solidFill>
                  <a:srgbClr val="000099"/>
                </a:solidFill>
                <a:latin typeface="Arial" pitchFamily="34" charset="0"/>
                <a:cs typeface="Arial" pitchFamily="34" charset="0"/>
              </a:rPr>
              <a:t>C</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HA: 110/70 mmHg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Mạch : 87 l/phút</a:t>
            </a:r>
          </a:p>
          <a:p>
            <a:pPr algn="just">
              <a:spcBef>
                <a:spcPts val="0"/>
              </a:spcBef>
            </a:pPr>
            <a:r>
              <a:rPr lang="vi-VN" sz="2200" dirty="0" smtClean="0">
                <a:solidFill>
                  <a:srgbClr val="000099"/>
                </a:solidFill>
                <a:latin typeface="Arial" pitchFamily="34" charset="0"/>
                <a:cs typeface="Arial" pitchFamily="34" charset="0"/>
              </a:rPr>
              <a:t>H</a:t>
            </a:r>
            <a:r>
              <a:rPr lang="en-US" sz="2200" dirty="0" err="1" smtClean="0">
                <a:solidFill>
                  <a:srgbClr val="000099"/>
                </a:solidFill>
                <a:latin typeface="Arial" pitchFamily="34" charset="0"/>
                <a:cs typeface="Arial" pitchFamily="34" charset="0"/>
              </a:rPr>
              <a:t>ồng</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cầu</a:t>
            </a:r>
            <a:r>
              <a:rPr lang="vi-VN" sz="2200" dirty="0" smtClean="0">
                <a:solidFill>
                  <a:srgbClr val="000099"/>
                </a:solidFill>
                <a:latin typeface="Arial" pitchFamily="34" charset="0"/>
                <a:cs typeface="Arial" pitchFamily="34" charset="0"/>
              </a:rPr>
              <a:t>:</a:t>
            </a:r>
            <a:r>
              <a:rPr lang="en-US" sz="2200" dirty="0" smtClean="0">
                <a:solidFill>
                  <a:srgbClr val="000099"/>
                </a:solidFill>
                <a:latin typeface="Arial" pitchFamily="34" charset="0"/>
                <a:cs typeface="Arial" pitchFamily="34" charset="0"/>
              </a:rPr>
              <a:t> 3</a:t>
            </a:r>
            <a:r>
              <a:rPr lang="vi-VN" sz="2200" dirty="0" smtClean="0">
                <a:solidFill>
                  <a:srgbClr val="000099"/>
                </a:solidFill>
                <a:latin typeface="Arial" pitchFamily="34" charset="0"/>
                <a:cs typeface="Arial" pitchFamily="34" charset="0"/>
              </a:rPr>
              <a:t>,</a:t>
            </a:r>
            <a:r>
              <a:rPr lang="en-US" sz="2200" dirty="0" smtClean="0">
                <a:solidFill>
                  <a:srgbClr val="000099"/>
                </a:solidFill>
                <a:latin typeface="Arial" pitchFamily="34" charset="0"/>
                <a:cs typeface="Arial" pitchFamily="34" charset="0"/>
              </a:rPr>
              <a:t>9</a:t>
            </a:r>
            <a:r>
              <a:rPr lang="vi-VN" sz="2200" dirty="0" smtClean="0">
                <a:solidFill>
                  <a:srgbClr val="000099"/>
                </a:solidFill>
                <a:latin typeface="Arial" pitchFamily="34" charset="0"/>
                <a:cs typeface="Arial" pitchFamily="34" charset="0"/>
              </a:rPr>
              <a:t> T/L </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HGB: 64 </a:t>
            </a:r>
            <a:r>
              <a:rPr lang="en-US" sz="2200" dirty="0" smtClean="0">
                <a:solidFill>
                  <a:srgbClr val="000099"/>
                </a:solidFill>
                <a:latin typeface="Arial" pitchFamily="34" charset="0"/>
                <a:cs typeface="Arial" pitchFamily="34" charset="0"/>
              </a:rPr>
              <a:t>g</a:t>
            </a:r>
            <a:r>
              <a:rPr lang="vi-VN" sz="2200" dirty="0" smtClean="0">
                <a:solidFill>
                  <a:srgbClr val="000099"/>
                </a:solidFill>
                <a:latin typeface="Arial" pitchFamily="34" charset="0"/>
                <a:cs typeface="Arial" pitchFamily="34" charset="0"/>
              </a:rPr>
              <a:t>/L</a:t>
            </a:r>
            <a:endParaRPr lang="vi-VN" sz="2200" dirty="0" smtClean="0">
              <a:solidFill>
                <a:srgbClr val="000099"/>
              </a:solidFill>
              <a:latin typeface="Arial" pitchFamily="34" charset="0"/>
              <a:cs typeface="Arial" pitchFamily="34" charset="0"/>
            </a:endParaRPr>
          </a:p>
          <a:p>
            <a:pPr algn="just">
              <a:spcBef>
                <a:spcPts val="0"/>
              </a:spcBef>
            </a:pPr>
            <a:r>
              <a:rPr lang="vi-VN" sz="2200" dirty="0" smtClean="0">
                <a:solidFill>
                  <a:srgbClr val="FF5050"/>
                </a:solidFill>
                <a:latin typeface="Arial" pitchFamily="34" charset="0"/>
                <a:cs typeface="Arial" pitchFamily="34" charset="0"/>
              </a:rPr>
              <a:t>Y lệnh</a:t>
            </a:r>
            <a:r>
              <a:rPr lang="vi-VN" sz="2200" dirty="0" smtClean="0">
                <a:solidFill>
                  <a:srgbClr val="000099"/>
                </a:solidFill>
                <a:latin typeface="Arial" pitchFamily="34" charset="0"/>
                <a:cs typeface="Arial" pitchFamily="34" charset="0"/>
              </a:rPr>
              <a:t>: Khối hồng cầu  x 1 đơn vị</a:t>
            </a:r>
            <a:r>
              <a:rPr lang="en-US" sz="2200" dirty="0" smtClean="0">
                <a:solidFill>
                  <a:srgbClr val="000099"/>
                </a:solidFill>
                <a:latin typeface="Arial" pitchFamily="34" charset="0"/>
                <a:cs typeface="Arial" pitchFamily="34" charset="0"/>
              </a:rPr>
              <a:t> (250ml)</a:t>
            </a:r>
            <a:r>
              <a:rPr lang="vi-VN" sz="2200" dirty="0" smtClean="0">
                <a:solidFill>
                  <a:srgbClr val="000099"/>
                </a:solidFill>
                <a:latin typeface="Arial" pitchFamily="34" charset="0"/>
                <a:cs typeface="Arial" pitchFamily="34" charset="0"/>
              </a:rPr>
              <a:t> cùng nhóm. Truyền tĩnh mạch chậm XX giọt/phút</a:t>
            </a:r>
            <a:endParaRPr lang="en-US" sz="2200" dirty="0" smtClean="0">
              <a:solidFill>
                <a:srgbClr val="000099"/>
              </a:solidFill>
              <a:latin typeface="Arial" pitchFamily="34" charset="0"/>
              <a:cs typeface="Arial" pitchFamily="34" charset="0"/>
            </a:endParaRPr>
          </a:p>
          <a:p>
            <a:pPr algn="just">
              <a:spcBef>
                <a:spcPts val="0"/>
              </a:spcBef>
            </a:pPr>
            <a:r>
              <a:rPr lang="vi-VN" sz="2200" b="1" dirty="0">
                <a:solidFill>
                  <a:srgbClr val="FF0000"/>
                </a:solidFill>
                <a:latin typeface="Arial" panose="020B0604020202020204" pitchFamily="34" charset="0"/>
                <a:cs typeface="Arial" panose="020B0604020202020204" pitchFamily="34" charset="0"/>
              </a:rPr>
              <a:t>Yêu cầu:</a:t>
            </a:r>
          </a:p>
          <a:p>
            <a:pPr marL="514350" indent="-514350" algn="just">
              <a:spcBef>
                <a:spcPts val="0"/>
              </a:spcBef>
              <a:buFont typeface="+mj-lt"/>
              <a:buAutoNum type="arabicPeriod"/>
            </a:pPr>
            <a:r>
              <a:rPr lang="vi-VN" sz="2200" b="1" dirty="0">
                <a:solidFill>
                  <a:srgbClr val="FF0000"/>
                </a:solidFill>
                <a:latin typeface="Arial" panose="020B0604020202020204" pitchFamily="34" charset="0"/>
                <a:cs typeface="Arial" panose="020B0604020202020204" pitchFamily="34" charset="0"/>
              </a:rPr>
              <a:t>Hãy chuẩn bị </a:t>
            </a:r>
            <a:r>
              <a:rPr lang="en-US" sz="2200" b="1" dirty="0">
                <a:solidFill>
                  <a:srgbClr val="FF0000"/>
                </a:solidFill>
                <a:latin typeface="Arial" pitchFamily="34" charset="0"/>
                <a:cs typeface="Arial" pitchFamily="34" charset="0"/>
              </a:rPr>
              <a:t>NB </a:t>
            </a:r>
            <a:r>
              <a:rPr lang="vi-VN" sz="2200" b="1" dirty="0">
                <a:solidFill>
                  <a:srgbClr val="FF0000"/>
                </a:solidFill>
                <a:latin typeface="Arial" panose="020B0604020202020204" pitchFamily="34" charset="0"/>
                <a:cs typeface="Arial" panose="020B0604020202020204" pitchFamily="34" charset="0"/>
              </a:rPr>
              <a:t>để thực hiện kỹ thuật theo y lệnh</a:t>
            </a:r>
            <a:r>
              <a:rPr lang="en-US" sz="2200" b="1" dirty="0" smtClean="0">
                <a:solidFill>
                  <a:srgbClr val="FF0000"/>
                </a:solidFill>
                <a:latin typeface="Arial" panose="020B0604020202020204" pitchFamily="34" charset="0"/>
                <a:cs typeface="Arial" pitchFamily="34" charset="0"/>
              </a:rPr>
              <a:t>?</a:t>
            </a:r>
            <a:endParaRPr lang="vi-VN"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77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2"/>
          <p:cNvSpPr txBox="1">
            <a:spLocks/>
          </p:cNvSpPr>
          <p:nvPr/>
        </p:nvSpPr>
        <p:spPr>
          <a:xfrm>
            <a:off x="38100" y="646430"/>
            <a:ext cx="8991600" cy="440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en-US" sz="2200" dirty="0" err="1" smtClean="0">
                <a:solidFill>
                  <a:srgbClr val="000099"/>
                </a:solidFill>
                <a:latin typeface="Arial" pitchFamily="34" charset="0"/>
                <a:cs typeface="Arial" pitchFamily="34" charset="0"/>
              </a:rPr>
              <a:t>Người</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bệnh</a:t>
            </a:r>
            <a:r>
              <a:rPr lang="en-US" sz="2200" dirty="0" smtClean="0">
                <a:solidFill>
                  <a:srgbClr val="000099"/>
                </a:solidFill>
                <a:latin typeface="Arial" pitchFamily="34" charset="0"/>
                <a:cs typeface="Arial" pitchFamily="34" charset="0"/>
              </a:rPr>
              <a:t>: </a:t>
            </a:r>
            <a:r>
              <a:rPr lang="vi-VN" sz="2200" dirty="0" smtClean="0">
                <a:solidFill>
                  <a:srgbClr val="000099"/>
                </a:solidFill>
                <a:latin typeface="Arial" pitchFamily="34" charset="0"/>
                <a:cs typeface="Arial" pitchFamily="34" charset="0"/>
              </a:rPr>
              <a:t>NGUYÊN </a:t>
            </a:r>
            <a:r>
              <a:rPr lang="en-US" sz="2200" dirty="0" smtClean="0">
                <a:solidFill>
                  <a:srgbClr val="000099"/>
                </a:solidFill>
                <a:latin typeface="Arial" pitchFamily="34" charset="0"/>
                <a:cs typeface="Arial" pitchFamily="34" charset="0"/>
              </a:rPr>
              <a:t>VĂN</a:t>
            </a:r>
            <a:r>
              <a:rPr lang="vi-VN" sz="2200" dirty="0" smtClean="0">
                <a:solidFill>
                  <a:srgbClr val="000099"/>
                </a:solidFill>
                <a:latin typeface="Arial" pitchFamily="34" charset="0"/>
                <a:cs typeface="Arial" pitchFamily="34" charset="0"/>
              </a:rPr>
              <a:t> T </a:t>
            </a:r>
            <a:r>
              <a:rPr lang="en-US" sz="2200" dirty="0" smtClean="0">
                <a:solidFill>
                  <a:srgbClr val="000099"/>
                </a:solidFill>
                <a:latin typeface="Arial" pitchFamily="34" charset="0"/>
                <a:cs typeface="Arial" pitchFamily="34" charset="0"/>
              </a:rPr>
              <a:t>		S</a:t>
            </a:r>
            <a:r>
              <a:rPr lang="vi-VN" sz="2200" dirty="0" smtClean="0">
                <a:solidFill>
                  <a:srgbClr val="000099"/>
                </a:solidFill>
                <a:latin typeface="Arial" pitchFamily="34" charset="0"/>
                <a:cs typeface="Arial" pitchFamily="34" charset="0"/>
              </a:rPr>
              <a:t>inh năm</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19</a:t>
            </a:r>
            <a:r>
              <a:rPr lang="en-US" sz="2200" dirty="0" smtClean="0">
                <a:solidFill>
                  <a:srgbClr val="000099"/>
                </a:solidFill>
                <a:latin typeface="Arial" pitchFamily="34" charset="0"/>
                <a:cs typeface="Arial" pitchFamily="34" charset="0"/>
              </a:rPr>
              <a:t>7</a:t>
            </a:r>
            <a:r>
              <a:rPr lang="vi-VN" sz="2200" dirty="0" smtClean="0">
                <a:solidFill>
                  <a:srgbClr val="000099"/>
                </a:solidFill>
                <a:latin typeface="Arial" pitchFamily="34" charset="0"/>
                <a:cs typeface="Arial" pitchFamily="34" charset="0"/>
              </a:rPr>
              <a:t>3 </a:t>
            </a:r>
          </a:p>
          <a:p>
            <a:pPr algn="just">
              <a:spcBef>
                <a:spcPts val="0"/>
              </a:spcBef>
            </a:pPr>
            <a:r>
              <a:rPr lang="vi-VN" sz="2200" dirty="0" smtClean="0">
                <a:solidFill>
                  <a:srgbClr val="000099"/>
                </a:solidFill>
                <a:latin typeface="Arial" pitchFamily="34" charset="0"/>
                <a:cs typeface="Arial" pitchFamily="34" charset="0"/>
              </a:rPr>
              <a:t>Giường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15 </a:t>
            </a:r>
            <a:r>
              <a:rPr lang="en-US" sz="2200" dirty="0" smtClean="0">
                <a:solidFill>
                  <a:srgbClr val="000099"/>
                </a:solidFill>
                <a:latin typeface="Arial" pitchFamily="34" charset="0"/>
                <a:cs typeface="Arial" pitchFamily="34" charset="0"/>
              </a:rPr>
              <a:t>	P</a:t>
            </a:r>
            <a:r>
              <a:rPr lang="vi-VN" sz="2200" dirty="0" smtClean="0">
                <a:solidFill>
                  <a:srgbClr val="000099"/>
                </a:solidFill>
                <a:latin typeface="Arial" pitchFamily="34" charset="0"/>
                <a:cs typeface="Arial" pitchFamily="34" charset="0"/>
              </a:rPr>
              <a:t>hòng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110</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Khoa</a:t>
            </a:r>
            <a:r>
              <a:rPr lang="en-US" sz="2200" dirty="0" smtClean="0">
                <a:solidFill>
                  <a:srgbClr val="000099"/>
                </a:solidFill>
                <a:latin typeface="Arial" pitchFamily="34" charset="0"/>
                <a:cs typeface="Arial" pitchFamily="34" charset="0"/>
              </a:rPr>
              <a:t>: </a:t>
            </a:r>
            <a:r>
              <a:rPr lang="vi-VN" sz="2200" dirty="0" smtClean="0">
                <a:solidFill>
                  <a:srgbClr val="000099"/>
                </a:solidFill>
                <a:latin typeface="Arial" pitchFamily="34" charset="0"/>
                <a:cs typeface="Arial" pitchFamily="34" charset="0"/>
              </a:rPr>
              <a:t>Huyết học</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truyền máu</a:t>
            </a:r>
          </a:p>
          <a:p>
            <a:pPr algn="just">
              <a:spcBef>
                <a:spcPts val="0"/>
              </a:spcBef>
            </a:pPr>
            <a:r>
              <a:rPr lang="vi-VN" sz="2200" dirty="0" smtClean="0">
                <a:solidFill>
                  <a:srgbClr val="000099"/>
                </a:solidFill>
                <a:latin typeface="Arial" pitchFamily="34" charset="0"/>
                <a:cs typeface="Arial" pitchFamily="34" charset="0"/>
              </a:rPr>
              <a:t>Chẩn đoán: Thalassemia</a:t>
            </a:r>
            <a:r>
              <a:rPr lang="en-US" sz="2200" dirty="0" smtClean="0">
                <a:solidFill>
                  <a:srgbClr val="000099"/>
                </a:solidFill>
                <a:latin typeface="Arial" pitchFamily="34" charset="0"/>
                <a:cs typeface="Arial" pitchFamily="34" charset="0"/>
              </a:rPr>
              <a:t> (tan </a:t>
            </a:r>
            <a:r>
              <a:rPr lang="en-US" sz="2200" dirty="0" err="1" smtClean="0">
                <a:solidFill>
                  <a:srgbClr val="000099"/>
                </a:solidFill>
                <a:latin typeface="Arial" pitchFamily="34" charset="0"/>
                <a:cs typeface="Arial" pitchFamily="34" charset="0"/>
              </a:rPr>
              <a:t>máu</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bẩm</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sinh</a:t>
            </a:r>
            <a:r>
              <a:rPr lang="en-US" sz="2200" dirty="0" smtClean="0">
                <a:solidFill>
                  <a:srgbClr val="000099"/>
                </a:solidFill>
                <a:latin typeface="Arial" pitchFamily="34" charset="0"/>
                <a:cs typeface="Arial" pitchFamily="34" charset="0"/>
              </a:rPr>
              <a:t>)</a:t>
            </a:r>
            <a:endParaRPr lang="vi-VN" sz="2200" dirty="0" smtClean="0">
              <a:solidFill>
                <a:srgbClr val="000099"/>
              </a:solidFill>
              <a:latin typeface="Arial" pitchFamily="34" charset="0"/>
              <a:cs typeface="Arial" pitchFamily="34" charset="0"/>
            </a:endParaRPr>
          </a:p>
          <a:p>
            <a:pPr algn="just">
              <a:spcBef>
                <a:spcPts val="0"/>
              </a:spcBef>
            </a:pPr>
            <a:r>
              <a:rPr lang="vi-VN" sz="2200" dirty="0" smtClean="0">
                <a:solidFill>
                  <a:srgbClr val="000099"/>
                </a:solidFill>
                <a:latin typeface="Arial" pitchFamily="34" charset="0"/>
                <a:cs typeface="Arial" pitchFamily="34" charset="0"/>
              </a:rPr>
              <a:t>Tình trạng người bệnh: Mệt mỏi, da xanh xạm, niêm mạc nhợt. </a:t>
            </a:r>
            <a:r>
              <a:rPr lang="en-US" sz="2200" dirty="0" smtClean="0">
                <a:solidFill>
                  <a:srgbClr val="000099"/>
                </a:solidFill>
                <a:latin typeface="Arial" pitchFamily="34" charset="0"/>
                <a:cs typeface="Arial" pitchFamily="34" charset="0"/>
              </a:rPr>
              <a:t>DHST: </a:t>
            </a:r>
            <a:r>
              <a:rPr lang="vi-VN" sz="2200" dirty="0" smtClean="0">
                <a:solidFill>
                  <a:srgbClr val="000099"/>
                </a:solidFill>
                <a:latin typeface="Arial" pitchFamily="34" charset="0"/>
                <a:cs typeface="Arial" pitchFamily="34" charset="0"/>
              </a:rPr>
              <a:t>NT: 20l/p</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a:t>
            </a:r>
            <a:r>
              <a:rPr lang="en-US" sz="2200" dirty="0" smtClean="0">
                <a:solidFill>
                  <a:srgbClr val="000099"/>
                </a:solidFill>
                <a:latin typeface="Arial" pitchFamily="34" charset="0"/>
                <a:cs typeface="Arial" pitchFamily="34" charset="0"/>
              </a:rPr>
              <a:t>T</a:t>
            </a:r>
            <a:r>
              <a:rPr lang="en-US" sz="2200" baseline="30000" dirty="0" smtClean="0">
                <a:solidFill>
                  <a:srgbClr val="000099"/>
                </a:solidFill>
                <a:latin typeface="Arial" pitchFamily="34" charset="0"/>
                <a:cs typeface="Arial" pitchFamily="34" charset="0"/>
              </a:rPr>
              <a:t>0</a:t>
            </a:r>
            <a:r>
              <a:rPr lang="vi-VN" sz="2200" dirty="0" smtClean="0">
                <a:solidFill>
                  <a:srgbClr val="000099"/>
                </a:solidFill>
                <a:latin typeface="Arial" pitchFamily="34" charset="0"/>
                <a:cs typeface="Arial" pitchFamily="34" charset="0"/>
              </a:rPr>
              <a:t>: 36,8</a:t>
            </a:r>
            <a:r>
              <a:rPr lang="vi-VN" sz="2200" baseline="30000" dirty="0" smtClean="0">
                <a:solidFill>
                  <a:srgbClr val="000099"/>
                </a:solidFill>
                <a:latin typeface="Arial" pitchFamily="34" charset="0"/>
                <a:cs typeface="Arial" pitchFamily="34" charset="0"/>
              </a:rPr>
              <a:t>0</a:t>
            </a:r>
            <a:r>
              <a:rPr lang="vi-VN" sz="2200" dirty="0" smtClean="0">
                <a:solidFill>
                  <a:srgbClr val="000099"/>
                </a:solidFill>
                <a:latin typeface="Arial" pitchFamily="34" charset="0"/>
                <a:cs typeface="Arial" pitchFamily="34" charset="0"/>
              </a:rPr>
              <a:t>C</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HA: 110/70 mmHg</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Mạch : 87 l/phút</a:t>
            </a:r>
          </a:p>
          <a:p>
            <a:pPr algn="just">
              <a:spcBef>
                <a:spcPts val="0"/>
              </a:spcBef>
            </a:pPr>
            <a:r>
              <a:rPr lang="vi-VN" sz="2200" dirty="0" smtClean="0">
                <a:solidFill>
                  <a:srgbClr val="000099"/>
                </a:solidFill>
                <a:latin typeface="Arial" pitchFamily="34" charset="0"/>
                <a:cs typeface="Arial" pitchFamily="34" charset="0"/>
              </a:rPr>
              <a:t>H</a:t>
            </a:r>
            <a:r>
              <a:rPr lang="en-US" sz="2200" dirty="0" err="1" smtClean="0">
                <a:solidFill>
                  <a:srgbClr val="000099"/>
                </a:solidFill>
                <a:latin typeface="Arial" pitchFamily="34" charset="0"/>
                <a:cs typeface="Arial" pitchFamily="34" charset="0"/>
              </a:rPr>
              <a:t>ồng</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cầu</a:t>
            </a:r>
            <a:r>
              <a:rPr lang="vi-VN" sz="2200" dirty="0" smtClean="0">
                <a:solidFill>
                  <a:srgbClr val="000099"/>
                </a:solidFill>
                <a:latin typeface="Arial" pitchFamily="34" charset="0"/>
                <a:cs typeface="Arial" pitchFamily="34" charset="0"/>
              </a:rPr>
              <a:t>:</a:t>
            </a:r>
            <a:r>
              <a:rPr lang="en-US" sz="2200" dirty="0" smtClean="0">
                <a:solidFill>
                  <a:srgbClr val="000099"/>
                </a:solidFill>
                <a:latin typeface="Arial" pitchFamily="34" charset="0"/>
                <a:cs typeface="Arial" pitchFamily="34" charset="0"/>
              </a:rPr>
              <a:t> 3</a:t>
            </a:r>
            <a:r>
              <a:rPr lang="vi-VN" sz="2200" dirty="0" smtClean="0">
                <a:solidFill>
                  <a:srgbClr val="000099"/>
                </a:solidFill>
                <a:latin typeface="Arial" pitchFamily="34" charset="0"/>
                <a:cs typeface="Arial" pitchFamily="34" charset="0"/>
              </a:rPr>
              <a:t>,</a:t>
            </a:r>
            <a:r>
              <a:rPr lang="en-US" sz="2200" dirty="0" smtClean="0">
                <a:solidFill>
                  <a:srgbClr val="000099"/>
                </a:solidFill>
                <a:latin typeface="Arial" pitchFamily="34" charset="0"/>
                <a:cs typeface="Arial" pitchFamily="34" charset="0"/>
              </a:rPr>
              <a:t>9</a:t>
            </a:r>
            <a:r>
              <a:rPr lang="vi-VN" sz="2200" dirty="0" smtClean="0">
                <a:solidFill>
                  <a:srgbClr val="000099"/>
                </a:solidFill>
                <a:latin typeface="Arial" pitchFamily="34" charset="0"/>
                <a:cs typeface="Arial" pitchFamily="34" charset="0"/>
              </a:rPr>
              <a:t> T/L </a:t>
            </a:r>
            <a:r>
              <a:rPr lang="en-US" sz="2200" dirty="0" smtClean="0">
                <a:solidFill>
                  <a:srgbClr val="000099"/>
                </a:solidFill>
                <a:latin typeface="Arial" pitchFamily="34" charset="0"/>
                <a:cs typeface="Arial" pitchFamily="34" charset="0"/>
              </a:rPr>
              <a:t>;</a:t>
            </a:r>
            <a:r>
              <a:rPr lang="vi-VN" sz="2200" dirty="0" smtClean="0">
                <a:solidFill>
                  <a:srgbClr val="000099"/>
                </a:solidFill>
                <a:latin typeface="Arial" pitchFamily="34" charset="0"/>
                <a:cs typeface="Arial" pitchFamily="34" charset="0"/>
              </a:rPr>
              <a:t>   HGB: 64 </a:t>
            </a:r>
            <a:r>
              <a:rPr lang="en-US" sz="2200" dirty="0" smtClean="0">
                <a:solidFill>
                  <a:srgbClr val="000099"/>
                </a:solidFill>
                <a:latin typeface="Arial" pitchFamily="34" charset="0"/>
                <a:cs typeface="Arial" pitchFamily="34" charset="0"/>
              </a:rPr>
              <a:t>g</a:t>
            </a:r>
            <a:r>
              <a:rPr lang="vi-VN" sz="2200" dirty="0" smtClean="0">
                <a:solidFill>
                  <a:srgbClr val="000099"/>
                </a:solidFill>
                <a:latin typeface="Arial" pitchFamily="34" charset="0"/>
                <a:cs typeface="Arial" pitchFamily="34" charset="0"/>
              </a:rPr>
              <a:t>/L</a:t>
            </a:r>
            <a:endParaRPr lang="vi-VN" sz="2200" dirty="0" smtClean="0">
              <a:solidFill>
                <a:srgbClr val="000099"/>
              </a:solidFill>
              <a:latin typeface="Arial" pitchFamily="34" charset="0"/>
              <a:cs typeface="Arial" pitchFamily="34" charset="0"/>
            </a:endParaRPr>
          </a:p>
          <a:p>
            <a:pPr algn="just">
              <a:spcBef>
                <a:spcPts val="0"/>
              </a:spcBef>
            </a:pPr>
            <a:r>
              <a:rPr lang="vi-VN" sz="2200" dirty="0" smtClean="0">
                <a:solidFill>
                  <a:srgbClr val="FF5050"/>
                </a:solidFill>
                <a:latin typeface="Arial" pitchFamily="34" charset="0"/>
                <a:cs typeface="Arial" pitchFamily="34" charset="0"/>
              </a:rPr>
              <a:t>Y lệnh</a:t>
            </a:r>
            <a:r>
              <a:rPr lang="vi-VN" sz="2200" dirty="0" smtClean="0">
                <a:solidFill>
                  <a:srgbClr val="000099"/>
                </a:solidFill>
                <a:latin typeface="Arial" pitchFamily="34" charset="0"/>
                <a:cs typeface="Arial" pitchFamily="34" charset="0"/>
              </a:rPr>
              <a:t>: Khối hồng cầu  x 1 đơn vị</a:t>
            </a:r>
            <a:r>
              <a:rPr lang="en-US" sz="2200" dirty="0" smtClean="0">
                <a:solidFill>
                  <a:srgbClr val="000099"/>
                </a:solidFill>
                <a:latin typeface="Arial" pitchFamily="34" charset="0"/>
                <a:cs typeface="Arial" pitchFamily="34" charset="0"/>
              </a:rPr>
              <a:t> (250ml)</a:t>
            </a:r>
            <a:r>
              <a:rPr lang="vi-VN" sz="2200" dirty="0" smtClean="0">
                <a:solidFill>
                  <a:srgbClr val="000099"/>
                </a:solidFill>
                <a:latin typeface="Arial" pitchFamily="34" charset="0"/>
                <a:cs typeface="Arial" pitchFamily="34" charset="0"/>
              </a:rPr>
              <a:t> cùng nhóm. Truyền tĩnh mạch chậm XX giọt/phút</a:t>
            </a:r>
            <a:endParaRPr lang="en-US" sz="2200" dirty="0" smtClean="0">
              <a:solidFill>
                <a:srgbClr val="000099"/>
              </a:solidFill>
              <a:latin typeface="Arial" pitchFamily="34" charset="0"/>
              <a:cs typeface="Arial" pitchFamily="34" charset="0"/>
            </a:endParaRPr>
          </a:p>
          <a:p>
            <a:pPr algn="just">
              <a:spcBef>
                <a:spcPts val="0"/>
              </a:spcBef>
            </a:pPr>
            <a:r>
              <a:rPr lang="vi-VN" sz="2200" b="1" dirty="0">
                <a:solidFill>
                  <a:srgbClr val="FF0000"/>
                </a:solidFill>
                <a:latin typeface="Arial" panose="020B0604020202020204" pitchFamily="34" charset="0"/>
                <a:cs typeface="Arial" panose="020B0604020202020204" pitchFamily="34" charset="0"/>
              </a:rPr>
              <a:t>Yêu cầu:</a:t>
            </a:r>
          </a:p>
          <a:p>
            <a:pPr algn="just">
              <a:spcBef>
                <a:spcPts val="0"/>
              </a:spcBef>
            </a:pPr>
            <a:r>
              <a:rPr lang="en-US" sz="2200" b="1" dirty="0" smtClean="0">
                <a:solidFill>
                  <a:srgbClr val="FF0000"/>
                </a:solidFill>
                <a:latin typeface="Arial" panose="020B0604020202020204" pitchFamily="34" charset="0"/>
                <a:cs typeface="Arial" panose="020B0604020202020204" pitchFamily="34" charset="0"/>
              </a:rPr>
              <a:t>2. </a:t>
            </a:r>
            <a:r>
              <a:rPr lang="vi-VN" sz="2200" b="1" dirty="0" smtClean="0">
                <a:solidFill>
                  <a:srgbClr val="FF0000"/>
                </a:solidFill>
                <a:latin typeface="Arial" panose="020B0604020202020204" pitchFamily="34" charset="0"/>
                <a:cs typeface="Arial" panose="020B0604020202020204" pitchFamily="34" charset="0"/>
              </a:rPr>
              <a:t>Hãy </a:t>
            </a:r>
            <a:r>
              <a:rPr lang="vi-VN" sz="2200" b="1" dirty="0">
                <a:solidFill>
                  <a:srgbClr val="FF0000"/>
                </a:solidFill>
                <a:latin typeface="Arial" panose="020B0604020202020204" pitchFamily="34" charset="0"/>
                <a:cs typeface="Arial" panose="020B0604020202020204" pitchFamily="34" charset="0"/>
              </a:rPr>
              <a:t>chuẩn bị </a:t>
            </a:r>
            <a:r>
              <a:rPr lang="en-US" sz="2200" b="1" dirty="0">
                <a:solidFill>
                  <a:srgbClr val="FF0000"/>
                </a:solidFill>
                <a:latin typeface="Arial" pitchFamily="34" charset="0"/>
                <a:cs typeface="Arial" pitchFamily="34" charset="0"/>
              </a:rPr>
              <a:t>ĐD</a:t>
            </a:r>
            <a:r>
              <a:rPr lang="vi-VN" sz="2200" b="1" dirty="0">
                <a:solidFill>
                  <a:srgbClr val="FF0000"/>
                </a:solidFill>
                <a:latin typeface="Arial" panose="020B0604020202020204" pitchFamily="34" charset="0"/>
                <a:cs typeface="Arial" panose="020B0604020202020204" pitchFamily="34" charset="0"/>
              </a:rPr>
              <a:t>, </a:t>
            </a:r>
            <a:r>
              <a:rPr lang="en-US" sz="2200" b="1" dirty="0">
                <a:solidFill>
                  <a:srgbClr val="FF0000"/>
                </a:solidFill>
                <a:latin typeface="Arial" pitchFamily="34" charset="0"/>
                <a:cs typeface="Arial" pitchFamily="34" charset="0"/>
              </a:rPr>
              <a:t>DC </a:t>
            </a:r>
            <a:r>
              <a:rPr lang="vi-VN" sz="2200" b="1" dirty="0">
                <a:solidFill>
                  <a:srgbClr val="FF0000"/>
                </a:solidFill>
                <a:latin typeface="Arial" panose="020B0604020202020204" pitchFamily="34" charset="0"/>
                <a:cs typeface="Arial" panose="020B0604020202020204" pitchFamily="34" charset="0"/>
              </a:rPr>
              <a:t>phù hợp để thực hiện k</a:t>
            </a:r>
            <a:r>
              <a:rPr lang="en-US" sz="2200" b="1" dirty="0">
                <a:solidFill>
                  <a:srgbClr val="FF0000"/>
                </a:solidFill>
                <a:latin typeface="Arial" panose="020B0604020202020204" pitchFamily="34" charset="0"/>
                <a:cs typeface="Arial" pitchFamily="34" charset="0"/>
              </a:rPr>
              <a:t>ỹ</a:t>
            </a:r>
            <a:r>
              <a:rPr lang="vi-VN" sz="2200" b="1" dirty="0">
                <a:solidFill>
                  <a:srgbClr val="FF0000"/>
                </a:solidFill>
                <a:latin typeface="Arial" panose="020B0604020202020204" pitchFamily="34" charset="0"/>
                <a:cs typeface="Arial" panose="020B0604020202020204" pitchFamily="34" charset="0"/>
              </a:rPr>
              <a:t> thuật</a:t>
            </a:r>
            <a:r>
              <a:rPr lang="en-US" sz="2200" b="1" dirty="0" smtClean="0">
                <a:solidFill>
                  <a:srgbClr val="FF0000"/>
                </a:solidFill>
                <a:latin typeface="Arial" panose="020B0604020202020204" pitchFamily="34" charset="0"/>
                <a:cs typeface="Arial" pitchFamily="34" charset="0"/>
              </a:rPr>
              <a:t>?</a:t>
            </a:r>
            <a:endParaRPr lang="vi-VN"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68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CHUẨN BỊ PHƯƠNG TIỆN, DC TRUYỀN MÁU</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5185"/>
          <a:stretch/>
        </p:blipFill>
        <p:spPr>
          <a:xfrm>
            <a:off x="1955183" y="923646"/>
            <a:ext cx="1742754" cy="202793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8765"/>
          <a:stretch/>
        </p:blipFill>
        <p:spPr>
          <a:xfrm>
            <a:off x="98130" y="929565"/>
            <a:ext cx="1703831" cy="2008883"/>
          </a:xfrm>
          <a:prstGeom prst="rect">
            <a:avLst/>
          </a:prstGeom>
        </p:spPr>
      </p:pic>
      <p:pic>
        <p:nvPicPr>
          <p:cNvPr id="11" name="Content Placeholder 3" descr="ANTI.png"/>
          <p:cNvPicPr>
            <a:picLocks noChangeAspect="1"/>
          </p:cNvPicPr>
          <p:nvPr/>
        </p:nvPicPr>
        <p:blipFill>
          <a:blip r:embed="rId7"/>
          <a:stretch>
            <a:fillRect/>
          </a:stretch>
        </p:blipFill>
        <p:spPr>
          <a:xfrm>
            <a:off x="98130" y="3172240"/>
            <a:ext cx="3591246" cy="1971260"/>
          </a:xfrm>
          <a:prstGeom prst="rect">
            <a:avLst/>
          </a:prstGeom>
        </p:spPr>
      </p:pic>
      <p:pic>
        <p:nvPicPr>
          <p:cNvPr id="3" name="Picture 2"/>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
                    </a14:imgEffect>
                  </a14:imgLayer>
                </a14:imgProps>
              </a:ext>
              <a:ext uri="{28A0092B-C50C-407E-A947-70E740481C1C}">
                <a14:useLocalDpi xmlns:a14="http://schemas.microsoft.com/office/drawing/2010/main" val="0"/>
              </a:ext>
            </a:extLst>
          </a:blip>
          <a:srcRect l="3981" t="5185" r="4166" b="7902"/>
          <a:stretch/>
        </p:blipFill>
        <p:spPr>
          <a:xfrm rot="5400000">
            <a:off x="5913297" y="1573352"/>
            <a:ext cx="3620812" cy="2569608"/>
          </a:xfrm>
          <a:prstGeom prst="rect">
            <a:avLst/>
          </a:prstGeom>
        </p:spPr>
      </p:pic>
      <p:pic>
        <p:nvPicPr>
          <p:cNvPr id="13" name="Picture 12"/>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8000"/>
                    </a14:imgEffect>
                  </a14:imgLayer>
                </a14:imgProps>
              </a:ext>
              <a:ext uri="{28A0092B-C50C-407E-A947-70E740481C1C}">
                <a14:useLocalDpi xmlns:a14="http://schemas.microsoft.com/office/drawing/2010/main" val="0"/>
              </a:ext>
            </a:extLst>
          </a:blip>
          <a:srcRect l="13574" t="15803" r="15315" b="13085"/>
          <a:stretch/>
        </p:blipFill>
        <p:spPr>
          <a:xfrm>
            <a:off x="3894143" y="1047750"/>
            <a:ext cx="2386777" cy="1790083"/>
          </a:xfrm>
          <a:prstGeom prst="rect">
            <a:avLst/>
          </a:prstGeom>
        </p:spPr>
      </p:pic>
      <p:pic>
        <p:nvPicPr>
          <p:cNvPr id="14" name="Picture 13" descr="bộ dây truyền máu 2.jpg"/>
          <p:cNvPicPr>
            <a:picLocks noChangeAspect="1"/>
          </p:cNvPicPr>
          <p:nvPr/>
        </p:nvPicPr>
        <p:blipFill>
          <a:blip r:embed="rId12"/>
          <a:stretch>
            <a:fillRect/>
          </a:stretch>
        </p:blipFill>
        <p:spPr>
          <a:xfrm>
            <a:off x="3689376" y="3172240"/>
            <a:ext cx="2514600" cy="1749287"/>
          </a:xfrm>
          <a:prstGeom prst="rect">
            <a:avLst/>
          </a:prstGeom>
        </p:spPr>
      </p:pic>
    </p:spTree>
    <p:extLst>
      <p:ext uri="{BB962C8B-B14F-4D97-AF65-F5344CB8AC3E}">
        <p14:creationId xmlns:p14="http://schemas.microsoft.com/office/powerpoint/2010/main" val="55828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2"/>
          <p:cNvSpPr txBox="1">
            <a:spLocks/>
          </p:cNvSpPr>
          <p:nvPr/>
        </p:nvSpPr>
        <p:spPr>
          <a:xfrm>
            <a:off x="38100" y="646430"/>
            <a:ext cx="8991600" cy="440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r>
              <a:rPr lang="en-US" sz="2400" dirty="0" err="1" smtClean="0">
                <a:solidFill>
                  <a:srgbClr val="000099"/>
                </a:solidFill>
                <a:latin typeface="Arial" pitchFamily="34" charset="0"/>
                <a:cs typeface="Arial" pitchFamily="34" charset="0"/>
              </a:rPr>
              <a:t>Người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bệnh</a:t>
            </a:r>
            <a:r>
              <a:rPr lang="en-US" sz="2400" dirty="0" smtClean="0">
                <a:solidFill>
                  <a:srgbClr val="000099"/>
                </a:solidFill>
                <a:latin typeface="Arial" pitchFamily="34" charset="0"/>
                <a:cs typeface="Arial" pitchFamily="34" charset="0"/>
              </a:rPr>
              <a:t>: </a:t>
            </a:r>
            <a:r>
              <a:rPr lang="vi-VN" sz="2400" dirty="0" smtClean="0">
                <a:solidFill>
                  <a:srgbClr val="000099"/>
                </a:solidFill>
                <a:latin typeface="Arial" pitchFamily="34" charset="0"/>
                <a:cs typeface="Arial" pitchFamily="34" charset="0"/>
              </a:rPr>
              <a:t>NGUYÊN </a:t>
            </a:r>
            <a:r>
              <a:rPr lang="en-US" sz="2400" dirty="0" smtClean="0">
                <a:solidFill>
                  <a:srgbClr val="000099"/>
                </a:solidFill>
                <a:latin typeface="Arial" pitchFamily="34" charset="0"/>
                <a:cs typeface="Arial" pitchFamily="34" charset="0"/>
              </a:rPr>
              <a:t>VĂN</a:t>
            </a:r>
            <a:r>
              <a:rPr lang="vi-VN" sz="2400" dirty="0" smtClean="0">
                <a:solidFill>
                  <a:srgbClr val="000099"/>
                </a:solidFill>
                <a:latin typeface="Arial" pitchFamily="34" charset="0"/>
                <a:cs typeface="Arial" pitchFamily="34" charset="0"/>
              </a:rPr>
              <a:t> T </a:t>
            </a:r>
            <a:r>
              <a:rPr lang="en-US" sz="2400" dirty="0" smtClean="0">
                <a:solidFill>
                  <a:srgbClr val="000099"/>
                </a:solidFill>
                <a:latin typeface="Arial" pitchFamily="34" charset="0"/>
                <a:cs typeface="Arial" pitchFamily="34" charset="0"/>
              </a:rPr>
              <a:t>		S</a:t>
            </a:r>
            <a:r>
              <a:rPr lang="vi-VN" sz="2400" dirty="0" smtClean="0">
                <a:solidFill>
                  <a:srgbClr val="000099"/>
                </a:solidFill>
                <a:latin typeface="Arial" pitchFamily="34" charset="0"/>
                <a:cs typeface="Arial" pitchFamily="34" charset="0"/>
              </a:rPr>
              <a:t>inh năm</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19</a:t>
            </a:r>
            <a:r>
              <a:rPr lang="en-US" sz="2400" dirty="0" smtClean="0">
                <a:solidFill>
                  <a:srgbClr val="000099"/>
                </a:solidFill>
                <a:latin typeface="Arial" pitchFamily="34" charset="0"/>
                <a:cs typeface="Arial" pitchFamily="34" charset="0"/>
              </a:rPr>
              <a:t>7</a:t>
            </a:r>
            <a:r>
              <a:rPr lang="vi-VN" sz="2400" dirty="0" smtClean="0">
                <a:solidFill>
                  <a:srgbClr val="000099"/>
                </a:solidFill>
                <a:latin typeface="Arial" pitchFamily="34" charset="0"/>
                <a:cs typeface="Arial" pitchFamily="34" charset="0"/>
              </a:rPr>
              <a:t>3 </a:t>
            </a:r>
          </a:p>
          <a:p>
            <a:pPr algn="just">
              <a:lnSpc>
                <a:spcPct val="110000"/>
              </a:lnSpc>
              <a:spcBef>
                <a:spcPts val="0"/>
              </a:spcBef>
            </a:pPr>
            <a:r>
              <a:rPr lang="vi-VN" sz="2400" dirty="0" smtClean="0">
                <a:solidFill>
                  <a:srgbClr val="000099"/>
                </a:solidFill>
                <a:latin typeface="Arial" pitchFamily="34" charset="0"/>
                <a:cs typeface="Arial" pitchFamily="34" charset="0"/>
              </a:rPr>
              <a:t>Giường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15 </a:t>
            </a:r>
            <a:r>
              <a:rPr lang="en-US" sz="2400" dirty="0" smtClean="0">
                <a:solidFill>
                  <a:srgbClr val="000099"/>
                </a:solidFill>
                <a:latin typeface="Arial" pitchFamily="34" charset="0"/>
                <a:cs typeface="Arial" pitchFamily="34" charset="0"/>
              </a:rPr>
              <a:t>	P</a:t>
            </a:r>
            <a:r>
              <a:rPr lang="vi-VN" sz="2400" dirty="0" smtClean="0">
                <a:solidFill>
                  <a:srgbClr val="000099"/>
                </a:solidFill>
                <a:latin typeface="Arial" pitchFamily="34" charset="0"/>
                <a:cs typeface="Arial" pitchFamily="34" charset="0"/>
              </a:rPr>
              <a:t>hòng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110</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Khoa</a:t>
            </a:r>
            <a:r>
              <a:rPr lang="en-US" sz="2400" dirty="0" smtClean="0">
                <a:solidFill>
                  <a:srgbClr val="000099"/>
                </a:solidFill>
                <a:latin typeface="Arial" pitchFamily="34" charset="0"/>
                <a:cs typeface="Arial" pitchFamily="34" charset="0"/>
              </a:rPr>
              <a:t>: </a:t>
            </a:r>
            <a:r>
              <a:rPr lang="vi-VN" sz="2400" dirty="0" smtClean="0">
                <a:solidFill>
                  <a:srgbClr val="000099"/>
                </a:solidFill>
                <a:latin typeface="Arial" pitchFamily="34" charset="0"/>
                <a:cs typeface="Arial" pitchFamily="34" charset="0"/>
              </a:rPr>
              <a:t>Huyết học</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truyền máu</a:t>
            </a:r>
          </a:p>
          <a:p>
            <a:pPr algn="just">
              <a:lnSpc>
                <a:spcPct val="110000"/>
              </a:lnSpc>
              <a:spcBef>
                <a:spcPts val="0"/>
              </a:spcBef>
            </a:pPr>
            <a:r>
              <a:rPr lang="vi-VN" sz="2400" dirty="0" smtClean="0">
                <a:solidFill>
                  <a:srgbClr val="000099"/>
                </a:solidFill>
                <a:latin typeface="Arial" pitchFamily="34" charset="0"/>
                <a:cs typeface="Arial" pitchFamily="34" charset="0"/>
              </a:rPr>
              <a:t>Chẩn đoán: Thalassemia</a:t>
            </a:r>
            <a:r>
              <a:rPr lang="en-US" sz="2400" dirty="0" smtClean="0">
                <a:solidFill>
                  <a:srgbClr val="000099"/>
                </a:solidFill>
                <a:latin typeface="Arial" pitchFamily="34" charset="0"/>
                <a:cs typeface="Arial" pitchFamily="34" charset="0"/>
              </a:rPr>
              <a:t> (tan </a:t>
            </a:r>
            <a:r>
              <a:rPr lang="en-US" sz="2400" dirty="0" err="1" smtClean="0">
                <a:solidFill>
                  <a:srgbClr val="000099"/>
                </a:solidFill>
                <a:latin typeface="Arial" pitchFamily="34" charset="0"/>
                <a:cs typeface="Arial" pitchFamily="34" charset="0"/>
              </a:rPr>
              <a:t>máu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bẩm</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sinh</a:t>
            </a:r>
            <a:r>
              <a:rPr lang="en-US" sz="2400" dirty="0" smtClean="0">
                <a:solidFill>
                  <a:srgbClr val="000099"/>
                </a:solidFill>
                <a:latin typeface="Arial" pitchFamily="34" charset="0"/>
                <a:cs typeface="Arial" pitchFamily="34" charset="0"/>
              </a:rPr>
              <a:t>)</a:t>
            </a:r>
            <a:endParaRPr lang="vi-VN" sz="2400" dirty="0" smtClean="0">
              <a:solidFill>
                <a:srgbClr val="000099"/>
              </a:solidFill>
              <a:latin typeface="Arial" pitchFamily="34" charset="0"/>
              <a:cs typeface="Arial" pitchFamily="34" charset="0"/>
            </a:endParaRPr>
          </a:p>
          <a:p>
            <a:pPr algn="just">
              <a:lnSpc>
                <a:spcPct val="110000"/>
              </a:lnSpc>
              <a:spcBef>
                <a:spcPts val="0"/>
              </a:spcBef>
            </a:pPr>
            <a:r>
              <a:rPr lang="vi-VN" sz="2400" dirty="0" smtClean="0">
                <a:solidFill>
                  <a:srgbClr val="000099"/>
                </a:solidFill>
                <a:latin typeface="Arial" pitchFamily="34" charset="0"/>
                <a:cs typeface="Arial" pitchFamily="34" charset="0"/>
              </a:rPr>
              <a:t>Tình trạng người bệnh: Mệt mỏi, da xanh xạm, niêm mạc nhợt. </a:t>
            </a:r>
            <a:r>
              <a:rPr lang="en-US" sz="2400" dirty="0" smtClean="0">
                <a:solidFill>
                  <a:srgbClr val="000099"/>
                </a:solidFill>
                <a:latin typeface="Arial" pitchFamily="34" charset="0"/>
                <a:cs typeface="Arial" pitchFamily="34" charset="0"/>
              </a:rPr>
              <a:t>DHST: </a:t>
            </a:r>
            <a:r>
              <a:rPr lang="vi-VN" sz="2400" dirty="0" smtClean="0">
                <a:solidFill>
                  <a:srgbClr val="000099"/>
                </a:solidFill>
                <a:latin typeface="Arial" pitchFamily="34" charset="0"/>
                <a:cs typeface="Arial" pitchFamily="34" charset="0"/>
              </a:rPr>
              <a:t>NT: 20l/p</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a:t>
            </a:r>
            <a:r>
              <a:rPr lang="en-US" sz="2400" dirty="0" smtClean="0">
                <a:solidFill>
                  <a:srgbClr val="000099"/>
                </a:solidFill>
                <a:latin typeface="Arial" pitchFamily="34" charset="0"/>
                <a:cs typeface="Arial" pitchFamily="34" charset="0"/>
              </a:rPr>
              <a:t>T</a:t>
            </a:r>
            <a:r>
              <a:rPr lang="en-US" sz="2400" baseline="30000" dirty="0" smtClean="0">
                <a:solidFill>
                  <a:srgbClr val="000099"/>
                </a:solidFill>
                <a:latin typeface="Arial" pitchFamily="34" charset="0"/>
                <a:cs typeface="Arial" pitchFamily="34" charset="0"/>
              </a:rPr>
              <a:t>0</a:t>
            </a:r>
            <a:r>
              <a:rPr lang="vi-VN" sz="2400" dirty="0" smtClean="0">
                <a:solidFill>
                  <a:srgbClr val="000099"/>
                </a:solidFill>
                <a:latin typeface="Arial" pitchFamily="34" charset="0"/>
                <a:cs typeface="Arial" pitchFamily="34" charset="0"/>
              </a:rPr>
              <a:t>: 36,8</a:t>
            </a:r>
            <a:r>
              <a:rPr lang="vi-VN" sz="2400" baseline="30000" dirty="0" smtClean="0">
                <a:solidFill>
                  <a:srgbClr val="000099"/>
                </a:solidFill>
                <a:latin typeface="Arial" pitchFamily="34" charset="0"/>
                <a:cs typeface="Arial" pitchFamily="34" charset="0"/>
              </a:rPr>
              <a:t>0</a:t>
            </a:r>
            <a:r>
              <a:rPr lang="vi-VN" sz="2400" dirty="0" smtClean="0">
                <a:solidFill>
                  <a:srgbClr val="000099"/>
                </a:solidFill>
                <a:latin typeface="Arial" pitchFamily="34" charset="0"/>
                <a:cs typeface="Arial" pitchFamily="34" charset="0"/>
              </a:rPr>
              <a:t>C</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HA: 110/70 mmHg</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Mạch : 87 l/phút</a:t>
            </a:r>
          </a:p>
          <a:p>
            <a:pPr algn="just">
              <a:lnSpc>
                <a:spcPct val="110000"/>
              </a:lnSpc>
              <a:spcBef>
                <a:spcPts val="0"/>
              </a:spcBef>
            </a:pPr>
            <a:r>
              <a:rPr lang="vi-VN" sz="2400" dirty="0" smtClean="0">
                <a:solidFill>
                  <a:srgbClr val="000099"/>
                </a:solidFill>
                <a:latin typeface="Arial" pitchFamily="34" charset="0"/>
                <a:cs typeface="Arial" pitchFamily="34" charset="0"/>
              </a:rPr>
              <a:t>H</a:t>
            </a:r>
            <a:r>
              <a:rPr lang="en-US" sz="2400" dirty="0" err="1" smtClean="0">
                <a:solidFill>
                  <a:srgbClr val="000099"/>
                </a:solidFill>
                <a:latin typeface="Arial" pitchFamily="34" charset="0"/>
                <a:cs typeface="Arial" pitchFamily="34" charset="0"/>
              </a:rPr>
              <a:t>ồng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cầu</a:t>
            </a:r>
            <a:r>
              <a:rPr lang="vi-VN" sz="2400" dirty="0" smtClean="0">
                <a:solidFill>
                  <a:srgbClr val="000099"/>
                </a:solidFill>
                <a:latin typeface="Arial" pitchFamily="34" charset="0"/>
                <a:cs typeface="Arial" pitchFamily="34" charset="0"/>
              </a:rPr>
              <a:t>:</a:t>
            </a:r>
            <a:r>
              <a:rPr lang="en-US" sz="2400" dirty="0" smtClean="0">
                <a:solidFill>
                  <a:srgbClr val="000099"/>
                </a:solidFill>
                <a:latin typeface="Arial" pitchFamily="34" charset="0"/>
                <a:cs typeface="Arial" pitchFamily="34" charset="0"/>
              </a:rPr>
              <a:t> 3</a:t>
            </a:r>
            <a:r>
              <a:rPr lang="vi-VN" sz="2400" dirty="0" smtClean="0">
                <a:solidFill>
                  <a:srgbClr val="000099"/>
                </a:solidFill>
                <a:latin typeface="Arial" pitchFamily="34" charset="0"/>
                <a:cs typeface="Arial" pitchFamily="34" charset="0"/>
              </a:rPr>
              <a:t>,</a:t>
            </a:r>
            <a:r>
              <a:rPr lang="en-US" sz="2400" dirty="0" smtClean="0">
                <a:solidFill>
                  <a:srgbClr val="000099"/>
                </a:solidFill>
                <a:latin typeface="Arial" pitchFamily="34" charset="0"/>
                <a:cs typeface="Arial" pitchFamily="34" charset="0"/>
              </a:rPr>
              <a:t>9</a:t>
            </a:r>
            <a:r>
              <a:rPr lang="vi-VN" sz="2400" dirty="0" smtClean="0">
                <a:solidFill>
                  <a:srgbClr val="000099"/>
                </a:solidFill>
                <a:latin typeface="Arial" pitchFamily="34" charset="0"/>
                <a:cs typeface="Arial" pitchFamily="34" charset="0"/>
              </a:rPr>
              <a:t> T/L </a:t>
            </a:r>
            <a:r>
              <a:rPr lang="en-US" sz="2400" dirty="0" smtClean="0">
                <a:solidFill>
                  <a:srgbClr val="000099"/>
                </a:solidFill>
                <a:latin typeface="Arial" pitchFamily="34" charset="0"/>
                <a:cs typeface="Arial" pitchFamily="34" charset="0"/>
              </a:rPr>
              <a:t>;</a:t>
            </a:r>
            <a:r>
              <a:rPr lang="vi-VN" sz="2400" dirty="0" smtClean="0">
                <a:solidFill>
                  <a:srgbClr val="000099"/>
                </a:solidFill>
                <a:latin typeface="Arial" pitchFamily="34" charset="0"/>
                <a:cs typeface="Arial" pitchFamily="34" charset="0"/>
              </a:rPr>
              <a:t>   HGB: 64 </a:t>
            </a:r>
            <a:r>
              <a:rPr lang="en-US" sz="2400" dirty="0" smtClean="0">
                <a:solidFill>
                  <a:srgbClr val="000099"/>
                </a:solidFill>
                <a:latin typeface="Arial" pitchFamily="34" charset="0"/>
                <a:cs typeface="Arial" pitchFamily="34" charset="0"/>
              </a:rPr>
              <a:t>g</a:t>
            </a:r>
            <a:r>
              <a:rPr lang="vi-VN" sz="2400" dirty="0" smtClean="0">
                <a:solidFill>
                  <a:srgbClr val="000099"/>
                </a:solidFill>
                <a:latin typeface="Arial" pitchFamily="34" charset="0"/>
                <a:cs typeface="Arial" pitchFamily="34" charset="0"/>
              </a:rPr>
              <a:t>/L</a:t>
            </a:r>
            <a:endParaRPr lang="vi-VN" sz="2400" dirty="0" smtClean="0">
              <a:solidFill>
                <a:srgbClr val="000099"/>
              </a:solidFill>
              <a:latin typeface="Arial" pitchFamily="34" charset="0"/>
              <a:cs typeface="Arial" pitchFamily="34" charset="0"/>
            </a:endParaRPr>
          </a:p>
          <a:p>
            <a:pPr algn="just">
              <a:lnSpc>
                <a:spcPct val="110000"/>
              </a:lnSpc>
              <a:spcBef>
                <a:spcPts val="0"/>
              </a:spcBef>
            </a:pPr>
            <a:r>
              <a:rPr lang="vi-VN" sz="2400" dirty="0" smtClean="0">
                <a:solidFill>
                  <a:srgbClr val="FF5050"/>
                </a:solidFill>
                <a:latin typeface="Arial" pitchFamily="34" charset="0"/>
                <a:cs typeface="Arial" pitchFamily="34" charset="0"/>
              </a:rPr>
              <a:t>Y lệnh</a:t>
            </a:r>
            <a:r>
              <a:rPr lang="vi-VN" sz="2400" dirty="0" smtClean="0">
                <a:solidFill>
                  <a:srgbClr val="000099"/>
                </a:solidFill>
                <a:latin typeface="Arial" pitchFamily="34" charset="0"/>
                <a:cs typeface="Arial" pitchFamily="34" charset="0"/>
              </a:rPr>
              <a:t>: Khối hồng cầu  x 1 đơn vị</a:t>
            </a:r>
            <a:r>
              <a:rPr lang="en-US" sz="2400" dirty="0" smtClean="0">
                <a:solidFill>
                  <a:srgbClr val="000099"/>
                </a:solidFill>
                <a:latin typeface="Arial" pitchFamily="34" charset="0"/>
                <a:cs typeface="Arial" pitchFamily="34" charset="0"/>
              </a:rPr>
              <a:t> (250ml)</a:t>
            </a:r>
            <a:r>
              <a:rPr lang="vi-VN" sz="2400" dirty="0" smtClean="0">
                <a:solidFill>
                  <a:srgbClr val="000099"/>
                </a:solidFill>
                <a:latin typeface="Arial" pitchFamily="34" charset="0"/>
                <a:cs typeface="Arial" pitchFamily="34" charset="0"/>
              </a:rPr>
              <a:t> cùng nhóm. Truyền tĩnh mạch chậm XX giọt/phút</a:t>
            </a:r>
            <a:endParaRPr lang="en-US" sz="2400" dirty="0" smtClean="0">
              <a:solidFill>
                <a:srgbClr val="000099"/>
              </a:solidFill>
              <a:latin typeface="Arial" pitchFamily="34" charset="0"/>
              <a:cs typeface="Arial" pitchFamily="34" charset="0"/>
            </a:endParaRPr>
          </a:p>
          <a:p>
            <a:pPr algn="just">
              <a:lnSpc>
                <a:spcPct val="110000"/>
              </a:lnSpc>
              <a:spcBef>
                <a:spcPts val="0"/>
              </a:spcBef>
            </a:pPr>
            <a:r>
              <a:rPr lang="vi-VN" sz="2400" b="1" dirty="0">
                <a:solidFill>
                  <a:srgbClr val="FF0000"/>
                </a:solidFill>
                <a:latin typeface="Arial" panose="020B0604020202020204" pitchFamily="34" charset="0"/>
                <a:cs typeface="Arial" panose="020B0604020202020204" pitchFamily="34" charset="0"/>
              </a:rPr>
              <a:t>Yêu cầu:</a:t>
            </a:r>
          </a:p>
          <a:p>
            <a:pPr algn="just">
              <a:lnSpc>
                <a:spcPct val="110000"/>
              </a:lnSpc>
              <a:spcBef>
                <a:spcPts val="0"/>
              </a:spcBef>
            </a:pPr>
            <a:r>
              <a:rPr lang="en-US" sz="2400" b="1" dirty="0" smtClean="0">
                <a:solidFill>
                  <a:srgbClr val="FF0000"/>
                </a:solidFill>
                <a:latin typeface="Arial" panose="020B0604020202020204" pitchFamily="34" charset="0"/>
                <a:cs typeface="Arial" panose="020B0604020202020204" pitchFamily="34" charset="0"/>
              </a:rPr>
              <a:t>3. </a:t>
            </a:r>
            <a:r>
              <a:rPr lang="vi-VN" sz="2400" b="1" dirty="0" smtClean="0">
                <a:solidFill>
                  <a:srgbClr val="FF0000"/>
                </a:solidFill>
                <a:latin typeface="Arial" panose="020B0604020202020204" pitchFamily="34" charset="0"/>
                <a:cs typeface="Arial" panose="020B0604020202020204" pitchFamily="34" charset="0"/>
              </a:rPr>
              <a:t>Tiến </a:t>
            </a:r>
            <a:r>
              <a:rPr lang="vi-VN" sz="2400" b="1" dirty="0">
                <a:solidFill>
                  <a:srgbClr val="FF0000"/>
                </a:solidFill>
                <a:latin typeface="Arial" panose="020B0604020202020204" pitchFamily="34" charset="0"/>
                <a:cs typeface="Arial" panose="020B0604020202020204" pitchFamily="34" charset="0"/>
              </a:rPr>
              <a:t>hành k</a:t>
            </a:r>
            <a:r>
              <a:rPr lang="en-US" sz="2400" b="1" dirty="0">
                <a:solidFill>
                  <a:srgbClr val="FF0000"/>
                </a:solidFill>
                <a:latin typeface="Arial" panose="020B0604020202020204" pitchFamily="34" charset="0"/>
                <a:cs typeface="Arial" pitchFamily="34" charset="0"/>
              </a:rPr>
              <a:t>ỹ</a:t>
            </a:r>
            <a:r>
              <a:rPr lang="vi-VN" sz="2400" b="1" dirty="0">
                <a:solidFill>
                  <a:srgbClr val="FF0000"/>
                </a:solidFill>
                <a:latin typeface="Arial" panose="020B0604020202020204" pitchFamily="34" charset="0"/>
                <a:cs typeface="Arial" panose="020B0604020202020204" pitchFamily="34" charset="0"/>
              </a:rPr>
              <a:t> thuật </a:t>
            </a:r>
            <a:r>
              <a:rPr lang="en-US" sz="2400" b="1" dirty="0" err="1">
                <a:solidFill>
                  <a:srgbClr val="FF0000"/>
                </a:solidFill>
                <a:latin typeface="Arial" panose="020B0604020202020204" pitchFamily="34" charset="0"/>
                <a:cs typeface="Arial" pitchFamily="34" charset="0"/>
              </a:rPr>
              <a:t>theo</a:t>
            </a:r>
            <a:r>
              <a:rPr lang="en-US" sz="2400" b="1" dirty="0">
                <a:solidFill>
                  <a:srgbClr val="FF0000"/>
                </a:solidFill>
                <a:latin typeface="Arial" panose="020B0604020202020204" pitchFamily="34" charset="0"/>
                <a:cs typeface="Arial" pitchFamily="34" charset="0"/>
              </a:rPr>
              <a:t> </a:t>
            </a:r>
            <a:r>
              <a:rPr lang="vi-VN" sz="2400" b="1" dirty="0">
                <a:solidFill>
                  <a:srgbClr val="FF0000"/>
                </a:solidFill>
                <a:latin typeface="Arial" panose="020B0604020202020204" pitchFamily="34" charset="0"/>
                <a:cs typeface="Arial" panose="020B0604020202020204" pitchFamily="34" charset="0"/>
              </a:rPr>
              <a:t>đúng quy trình</a:t>
            </a:r>
            <a:r>
              <a:rPr lang="en-US" sz="2400" b="1" dirty="0">
                <a:solidFill>
                  <a:srgbClr val="FF0000"/>
                </a:solidFill>
                <a:latin typeface="Arial" panose="020B0604020202020204" pitchFamily="34" charset="0"/>
                <a:cs typeface="Arial"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022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400" b="1" dirty="0" smtClean="0">
                <a:solidFill>
                  <a:schemeClr val="bg1"/>
                </a:solidFill>
                <a:latin typeface="Arial" pitchFamily="34" charset="0"/>
                <a:ea typeface="Tahoma" pitchFamily="34" charset="0"/>
                <a:cs typeface="Arial" pitchFamily="34" charset="0"/>
              </a:rPr>
              <a:t>KỸ THUẬT TRUYỀN MÁU VÀ CHẾ PHẨM MÁU</a:t>
            </a:r>
            <a:endParaRPr lang="en-US" sz="24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76200" y="666748"/>
            <a:ext cx="9067800" cy="4476752"/>
          </a:xfrm>
        </p:spPr>
        <p:txBody>
          <a:bodyPr>
            <a:noAutofit/>
          </a:bodyPr>
          <a:lstStyle/>
          <a:p>
            <a:pPr algn="just"/>
            <a:endParaRPr lang="en-US" sz="1800" dirty="0">
              <a:solidFill>
                <a:srgbClr val="0000FF"/>
              </a:solidFill>
              <a:latin typeface="Arial" pitchFamily="34" charset="0"/>
              <a:cs typeface="Arial" pitchFamily="34" charset="0"/>
            </a:endParaRPr>
          </a:p>
          <a:p>
            <a:pPr marL="342900" indent="-342900" algn="just">
              <a:buFont typeface="+mj-lt"/>
              <a:buAutoNum type="arabicPeriod"/>
            </a:pPr>
            <a:endParaRPr lang="en-US" sz="1800" dirty="0">
              <a:solidFill>
                <a:srgbClr val="0000FF"/>
              </a:solidFill>
              <a:latin typeface="Arial" pitchFamily="34" charset="0"/>
              <a:cs typeface="Arial" pitchFamily="34" charset="0"/>
            </a:endParaRPr>
          </a:p>
        </p:txBody>
      </p:sp>
      <p:sp>
        <p:nvSpPr>
          <p:cNvPr id="9" name="Subtitle 2"/>
          <p:cNvSpPr txBox="1">
            <a:spLocks/>
          </p:cNvSpPr>
          <p:nvPr/>
        </p:nvSpPr>
        <p:spPr>
          <a:xfrm>
            <a:off x="228600" y="112395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a:xfrm>
            <a:off x="6781800" y="4705350"/>
            <a:ext cx="2133600" cy="273844"/>
          </a:xfrm>
        </p:spPr>
        <p:txBody>
          <a:bodyPr/>
          <a:lstStyle/>
          <a:p>
            <a:fld id="{4EAF65A9-22AB-466A-842E-C5BF9E56D958}" type="slidenum">
              <a:rPr lang="en-US" smtClean="0"/>
              <a:pPr/>
              <a:t>24</a:t>
            </a:fld>
            <a:endParaRPr lang="en-US" dirty="0"/>
          </a:p>
        </p:txBody>
      </p:sp>
      <p:graphicFrame>
        <p:nvGraphicFramePr>
          <p:cNvPr id="4" name="Table 3"/>
          <p:cNvGraphicFramePr>
            <a:graphicFrameLocks noGrp="1"/>
          </p:cNvGraphicFramePr>
          <p:nvPr>
            <p:extLst/>
          </p:nvPr>
        </p:nvGraphicFramePr>
        <p:xfrm>
          <a:off x="76200" y="666749"/>
          <a:ext cx="9067800" cy="4476751"/>
        </p:xfrm>
        <a:graphic>
          <a:graphicData uri="http://schemas.openxmlformats.org/drawingml/2006/table">
            <a:tbl>
              <a:tblPr>
                <a:tableStyleId>{BDBED569-4797-4DF1-A0F4-6AAB3CD982D8}</a:tableStyleId>
              </a:tblPr>
              <a:tblGrid>
                <a:gridCol w="381000">
                  <a:extLst>
                    <a:ext uri="{9D8B030D-6E8A-4147-A177-3AD203B41FA5}">
                      <a16:colId xmlns:a16="http://schemas.microsoft.com/office/drawing/2014/main" val="20000"/>
                    </a:ext>
                  </a:extLst>
                </a:gridCol>
                <a:gridCol w="8686800">
                  <a:extLst>
                    <a:ext uri="{9D8B030D-6E8A-4147-A177-3AD203B41FA5}">
                      <a16:colId xmlns:a16="http://schemas.microsoft.com/office/drawing/2014/main" val="20001"/>
                    </a:ext>
                  </a:extLst>
                </a:gridCol>
              </a:tblGrid>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1</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a:solidFill>
                            <a:srgbClr val="000099"/>
                          </a:solidFill>
                          <a:effectLst/>
                          <a:latin typeface="Arial" pitchFamily="34" charset="0"/>
                          <a:cs typeface="Arial" pitchFamily="34" charset="0"/>
                        </a:rPr>
                        <a:t>Cho người bệnh nằm, đo M, HA, nhiệt độ, nhịp thở</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0"/>
                  </a:ext>
                </a:extLst>
              </a:tr>
              <a:tr h="637288">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2</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spc="-50" dirty="0" err="1">
                          <a:solidFill>
                            <a:srgbClr val="FF0000"/>
                          </a:solidFill>
                          <a:effectLst/>
                          <a:latin typeface="Arial" pitchFamily="34" charset="0"/>
                          <a:cs typeface="Arial" pitchFamily="34" charset="0"/>
                        </a:rPr>
                        <a:t>Kiểm</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tra</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túi</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máu</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với</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phiếu</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truyền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máu</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tên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người</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cho</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tên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người</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nhận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nhóm</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máu</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hạn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dùng</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số</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hiệu</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chất</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lượng</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số</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lượng</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sự</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toàn</a:t>
                      </a:r>
                      <a:r>
                        <a:rPr lang="en-US" sz="1350" spc="-50" dirty="0">
                          <a:solidFill>
                            <a:srgbClr val="FF0000"/>
                          </a:solidFill>
                          <a:effectLst/>
                          <a:latin typeface="Arial" pitchFamily="34" charset="0"/>
                          <a:cs typeface="Arial" pitchFamily="34" charset="0"/>
                        </a:rPr>
                        <a:t> </a:t>
                      </a:r>
                      <a:r>
                        <a:rPr lang="en-US" sz="1350" spc="-50" dirty="0" err="1">
                          <a:solidFill>
                            <a:srgbClr val="FF0000"/>
                          </a:solidFill>
                          <a:effectLst/>
                          <a:latin typeface="Arial" pitchFamily="34" charset="0"/>
                          <a:cs typeface="Arial" pitchFamily="34" charset="0"/>
                        </a:rPr>
                        <a:t>vẹn</a:t>
                      </a:r>
                      <a:r>
                        <a:rPr lang="en-US" sz="1350" spc="-50" dirty="0">
                          <a:solidFill>
                            <a:srgbClr val="FF0000"/>
                          </a:solidFill>
                          <a:effectLst/>
                          <a:latin typeface="Arial" pitchFamily="34" charset="0"/>
                          <a:cs typeface="Arial" pitchFamily="34" charset="0"/>
                        </a:rPr>
                        <a:t>.</a:t>
                      </a:r>
                      <a:endParaRPr lang="en-US" sz="1350" dirty="0">
                        <a:solidFill>
                          <a:srgbClr val="FF0000"/>
                        </a:solidFill>
                        <a:effectLst/>
                        <a:latin typeface="Arial" pitchFamily="34" charset="0"/>
                        <a:cs typeface="Arial" pitchFamily="34" charset="0"/>
                      </a:endParaRPr>
                    </a:p>
                    <a:p>
                      <a:pPr marL="0" algn="just">
                        <a:spcAft>
                          <a:spcPts val="0"/>
                        </a:spcAft>
                      </a:pPr>
                      <a:r>
                        <a:rPr lang="en-US" sz="1350" dirty="0" err="1">
                          <a:solidFill>
                            <a:srgbClr val="FF0000"/>
                          </a:solidFill>
                          <a:effectLst/>
                          <a:latin typeface="Arial" pitchFamily="34" charset="0"/>
                          <a:cs typeface="Arial" pitchFamily="34" charset="0"/>
                        </a:rPr>
                        <a:t>Kiểm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tra</a:t>
                      </a:r>
                      <a:r>
                        <a:rPr lang="en-US" sz="1350" dirty="0">
                          <a:solidFill>
                            <a:srgbClr val="FF0000"/>
                          </a:solidFill>
                          <a:effectLst/>
                          <a:latin typeface="Arial" pitchFamily="34" charset="0"/>
                          <a:cs typeface="Arial" pitchFamily="34" charset="0"/>
                        </a:rPr>
                        <a:t> NB: </a:t>
                      </a:r>
                      <a:r>
                        <a:rPr lang="en-US" sz="1350" dirty="0" err="1">
                          <a:solidFill>
                            <a:srgbClr val="FF0000"/>
                          </a:solidFill>
                          <a:effectLst/>
                          <a:latin typeface="Arial" pitchFamily="34" charset="0"/>
                          <a:cs typeface="Arial" pitchFamily="34" charset="0"/>
                        </a:rPr>
                        <a:t>tên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người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nhận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nhóm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số</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lượng</a:t>
                      </a:r>
                      <a:r>
                        <a:rPr lang="en-US" sz="1350" dirty="0">
                          <a:solidFill>
                            <a:srgbClr val="FF0000"/>
                          </a:solidFill>
                          <a:effectLst/>
                          <a:latin typeface="Arial" pitchFamily="34" charset="0"/>
                          <a:cs typeface="Arial" pitchFamily="34" charset="0"/>
                        </a:rPr>
                        <a:t>.</a:t>
                      </a:r>
                      <a:endParaRPr lang="en-US" sz="1350" dirty="0">
                        <a:solidFill>
                          <a:srgbClr val="FF0000"/>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1"/>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3</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spc="-20">
                          <a:solidFill>
                            <a:srgbClr val="000099"/>
                          </a:solidFill>
                          <a:effectLst/>
                          <a:latin typeface="Arial" pitchFamily="34" charset="0"/>
                          <a:cs typeface="Arial" pitchFamily="34" charset="0"/>
                        </a:rPr>
                        <a:t>Mở vỏ dây truyền máu, bơm tiêm, nối bơm tiêm với kim truyền máu, nối dây truyền máu với kim tiêm.</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2"/>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4</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a:solidFill>
                            <a:srgbClr val="000099"/>
                          </a:solidFill>
                          <a:effectLst/>
                          <a:latin typeface="Arial" pitchFamily="34" charset="0"/>
                          <a:cs typeface="Arial" pitchFamily="34" charset="0"/>
                        </a:rPr>
                        <a:t>Cắt băng dính, chọn TM, đặt gối kê tay dưới vùng truyền.</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3"/>
                  </a:ext>
                </a:extLst>
              </a:tr>
              <a:tr h="42485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5</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spcAft>
                          <a:spcPts val="0"/>
                        </a:spcAft>
                      </a:pPr>
                      <a:r>
                        <a:rPr lang="en-US" sz="1350" dirty="0" err="1">
                          <a:solidFill>
                            <a:srgbClr val="FF0000"/>
                          </a:solidFill>
                          <a:effectLst/>
                          <a:latin typeface="Arial" pitchFamily="34" charset="0"/>
                          <a:cs typeface="Arial" pitchFamily="34" charset="0"/>
                        </a:rPr>
                        <a:t>Đi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găng</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Lắc</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nhẹ</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túi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cắm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dây</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vào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túi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treo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lên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cọc</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đuổi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khí</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lấy</a:t>
                      </a:r>
                      <a:r>
                        <a:rPr lang="en-US" sz="1350" dirty="0">
                          <a:solidFill>
                            <a:srgbClr val="FF0000"/>
                          </a:solidFill>
                          <a:effectLst/>
                          <a:latin typeface="Arial" pitchFamily="34" charset="0"/>
                          <a:cs typeface="Arial" pitchFamily="34" charset="0"/>
                        </a:rPr>
                        <a:t> 1 </a:t>
                      </a:r>
                      <a:r>
                        <a:rPr lang="en-US" sz="1350" dirty="0" err="1">
                          <a:solidFill>
                            <a:srgbClr val="FF0000"/>
                          </a:solidFill>
                          <a:effectLst/>
                          <a:latin typeface="Arial" pitchFamily="34" charset="0"/>
                          <a:cs typeface="Arial" pitchFamily="34" charset="0"/>
                        </a:rPr>
                        <a:t>giọt</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của</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túi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cho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vào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phiếu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định</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nhóm</a:t>
                      </a:r>
                      <a:r>
                        <a:rPr lang="en-US" sz="1350" dirty="0">
                          <a:solidFill>
                            <a:srgbClr val="FF0000"/>
                          </a:solidFill>
                          <a:effectLst/>
                          <a:latin typeface="Arial" pitchFamily="34" charset="0"/>
                          <a:cs typeface="Arial" pitchFamily="34" charset="0"/>
                        </a:rPr>
                        <a:t> (ô NCM), </a:t>
                      </a:r>
                      <a:r>
                        <a:rPr lang="en-US" sz="1350" dirty="0" err="1">
                          <a:solidFill>
                            <a:srgbClr val="FF0000"/>
                          </a:solidFill>
                          <a:effectLst/>
                          <a:latin typeface="Arial" pitchFamily="34" charset="0"/>
                          <a:cs typeface="Arial" pitchFamily="34" charset="0"/>
                        </a:rPr>
                        <a:t>khóa</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lại</a:t>
                      </a:r>
                      <a:r>
                        <a:rPr lang="en-US" sz="1350" dirty="0">
                          <a:solidFill>
                            <a:srgbClr val="FF0000"/>
                          </a:solidFill>
                          <a:effectLst/>
                          <a:latin typeface="Arial" pitchFamily="34" charset="0"/>
                          <a:cs typeface="Arial" pitchFamily="34" charset="0"/>
                        </a:rPr>
                        <a:t>.</a:t>
                      </a:r>
                      <a:endParaRPr lang="en-US" sz="1350" dirty="0">
                        <a:solidFill>
                          <a:srgbClr val="FF0000"/>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4"/>
                  </a:ext>
                </a:extLst>
              </a:tr>
              <a:tr h="42485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6</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dirty="0" err="1">
                          <a:solidFill>
                            <a:srgbClr val="000099"/>
                          </a:solidFill>
                          <a:effectLst/>
                          <a:latin typeface="Arial" pitchFamily="34" charset="0"/>
                          <a:cs typeface="Arial" pitchFamily="34" charset="0"/>
                        </a:rPr>
                        <a:t>Buộc</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dây</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cao</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su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trên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vùng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truyền</a:t>
                      </a:r>
                      <a:r>
                        <a:rPr lang="en-US" sz="1350" dirty="0">
                          <a:solidFill>
                            <a:srgbClr val="000099"/>
                          </a:solidFill>
                          <a:effectLst/>
                          <a:latin typeface="Arial" pitchFamily="34" charset="0"/>
                          <a:cs typeface="Arial" pitchFamily="34" charset="0"/>
                        </a:rPr>
                        <a:t> 5 – 10 cm</a:t>
                      </a:r>
                    </a:p>
                    <a:p>
                      <a:pPr marL="0" algn="just">
                        <a:spcAft>
                          <a:spcPts val="0"/>
                        </a:spcAft>
                      </a:pPr>
                      <a:r>
                        <a:rPr lang="en-US" sz="1350" dirty="0">
                          <a:solidFill>
                            <a:srgbClr val="000099"/>
                          </a:solidFill>
                          <a:effectLst/>
                          <a:latin typeface="Arial" pitchFamily="34" charset="0"/>
                          <a:cs typeface="Arial" pitchFamily="34" charset="0"/>
                        </a:rPr>
                        <a:t>SK </a:t>
                      </a:r>
                      <a:r>
                        <a:rPr lang="en-US" sz="1350" dirty="0" err="1">
                          <a:solidFill>
                            <a:srgbClr val="000099"/>
                          </a:solidFill>
                          <a:effectLst/>
                          <a:latin typeface="Arial" pitchFamily="34" charset="0"/>
                          <a:cs typeface="Arial" pitchFamily="34" charset="0"/>
                        </a:rPr>
                        <a:t>vị</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trí</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truyền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từ</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trong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ra</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ngoài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theo</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hình</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xoáy</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ốc</a:t>
                      </a:r>
                      <a:r>
                        <a:rPr lang="en-US" sz="1350" dirty="0">
                          <a:solidFill>
                            <a:srgbClr val="000099"/>
                          </a:solidFill>
                          <a:effectLst/>
                          <a:latin typeface="Arial" pitchFamily="34" charset="0"/>
                          <a:cs typeface="Arial" pitchFamily="34" charset="0"/>
                        </a:rPr>
                        <a:t> 2 </a:t>
                      </a:r>
                      <a:r>
                        <a:rPr lang="en-US" sz="1350" dirty="0" err="1">
                          <a:solidFill>
                            <a:srgbClr val="000099"/>
                          </a:solidFill>
                          <a:effectLst/>
                          <a:latin typeface="Arial" pitchFamily="34" charset="0"/>
                          <a:cs typeface="Arial" pitchFamily="34" charset="0"/>
                        </a:rPr>
                        <a:t>lần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đường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kính</a:t>
                      </a:r>
                      <a:r>
                        <a:rPr lang="en-US" sz="1350" dirty="0">
                          <a:solidFill>
                            <a:srgbClr val="000099"/>
                          </a:solidFill>
                          <a:effectLst/>
                          <a:latin typeface="Arial" pitchFamily="34" charset="0"/>
                          <a:cs typeface="Arial" pitchFamily="34" charset="0"/>
                        </a:rPr>
                        <a:t> 7 – 10cm, </a:t>
                      </a:r>
                      <a:r>
                        <a:rPr lang="en-US" sz="1350" dirty="0" err="1">
                          <a:solidFill>
                            <a:srgbClr val="000099"/>
                          </a:solidFill>
                          <a:effectLst/>
                          <a:latin typeface="Arial" pitchFamily="34" charset="0"/>
                          <a:cs typeface="Arial" pitchFamily="34" charset="0"/>
                        </a:rPr>
                        <a:t>để</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khô</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cồn</a:t>
                      </a:r>
                      <a:endParaRPr lang="en-US" sz="1350" dirty="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5"/>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7</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a:solidFill>
                            <a:srgbClr val="000099"/>
                          </a:solidFill>
                          <a:effectLst/>
                          <a:latin typeface="Arial" pitchFamily="34" charset="0"/>
                          <a:cs typeface="Arial" pitchFamily="34" charset="0"/>
                        </a:rPr>
                        <a:t>Động viên người bệnh</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6"/>
                  </a:ext>
                </a:extLst>
              </a:tr>
              <a:tr h="653024">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8</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dirty="0" err="1">
                          <a:solidFill>
                            <a:srgbClr val="FF0000"/>
                          </a:solidFill>
                          <a:effectLst/>
                          <a:latin typeface="Arial" pitchFamily="34" charset="0"/>
                          <a:cs typeface="Arial" pitchFamily="34" charset="0"/>
                        </a:rPr>
                        <a:t>Đưa</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bơm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tiêm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đã</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gắn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kim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vào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tĩnh</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mạch</a:t>
                      </a:r>
                      <a:r>
                        <a:rPr lang="en-US" sz="1350" dirty="0">
                          <a:solidFill>
                            <a:srgbClr val="FF0000"/>
                          </a:solidFill>
                          <a:effectLst/>
                          <a:latin typeface="Arial" pitchFamily="34" charset="0"/>
                          <a:cs typeface="Arial" pitchFamily="34" charset="0"/>
                        </a:rPr>
                        <a:t> NB, </a:t>
                      </a:r>
                      <a:r>
                        <a:rPr lang="en-US" sz="1350" dirty="0" err="1">
                          <a:solidFill>
                            <a:srgbClr val="FF0000"/>
                          </a:solidFill>
                          <a:effectLst/>
                          <a:latin typeface="Arial" pitchFamily="34" charset="0"/>
                          <a:cs typeface="Arial" pitchFamily="34" charset="0"/>
                        </a:rPr>
                        <a:t>lấy</a:t>
                      </a:r>
                      <a:r>
                        <a:rPr lang="en-US" sz="1350" dirty="0">
                          <a:solidFill>
                            <a:srgbClr val="FF0000"/>
                          </a:solidFill>
                          <a:effectLst/>
                          <a:latin typeface="Arial" pitchFamily="34" charset="0"/>
                          <a:cs typeface="Arial" pitchFamily="34" charset="0"/>
                        </a:rPr>
                        <a:t> 0,5 - 1ml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để</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làm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phản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ứng</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chéo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tại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giường</a:t>
                      </a:r>
                      <a:r>
                        <a:rPr lang="en-US" sz="1350" dirty="0">
                          <a:solidFill>
                            <a:srgbClr val="FF0000"/>
                          </a:solidFill>
                          <a:effectLst/>
                          <a:latin typeface="Arial" pitchFamily="34" charset="0"/>
                          <a:cs typeface="Arial" pitchFamily="34" charset="0"/>
                        </a:rPr>
                        <a:t>.</a:t>
                      </a:r>
                    </a:p>
                    <a:p>
                      <a:pPr marL="0" algn="just">
                        <a:spcAft>
                          <a:spcPts val="0"/>
                        </a:spcAft>
                      </a:pPr>
                      <a:r>
                        <a:rPr lang="en-US" sz="1350" dirty="0" err="1">
                          <a:solidFill>
                            <a:srgbClr val="FF0000"/>
                          </a:solidFill>
                          <a:effectLst/>
                          <a:latin typeface="Arial" pitchFamily="34" charset="0"/>
                          <a:cs typeface="Arial" pitchFamily="34" charset="0"/>
                        </a:rPr>
                        <a:t>Tháo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dây</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cao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su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tháo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bơm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tiêm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không</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rút</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kim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nối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dây</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với</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kim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máu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Cố</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định</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kim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và</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dây</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truyền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che</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kim</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bằng</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gạc</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vô</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khuẩn</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cố</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định</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vào</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nẹp</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nếu</a:t>
                      </a:r>
                      <a:r>
                        <a:rPr lang="en-US" sz="1350" dirty="0">
                          <a:solidFill>
                            <a:srgbClr val="FF0000"/>
                          </a:solidFill>
                          <a:effectLst/>
                          <a:latin typeface="Arial" pitchFamily="34" charset="0"/>
                          <a:cs typeface="Arial" pitchFamily="34" charset="0"/>
                        </a:rPr>
                        <a:t> </a:t>
                      </a:r>
                      <a:r>
                        <a:rPr lang="en-US" sz="1350" dirty="0" err="1">
                          <a:solidFill>
                            <a:srgbClr val="FF0000"/>
                          </a:solidFill>
                          <a:effectLst/>
                          <a:latin typeface="Arial" pitchFamily="34" charset="0"/>
                          <a:cs typeface="Arial" pitchFamily="34" charset="0"/>
                        </a:rPr>
                        <a:t>cần</a:t>
                      </a:r>
                      <a:r>
                        <a:rPr lang="en-US" sz="1350" dirty="0">
                          <a:solidFill>
                            <a:srgbClr val="FF0000"/>
                          </a:solidFill>
                          <a:effectLst/>
                          <a:latin typeface="Arial" pitchFamily="34" charset="0"/>
                          <a:cs typeface="Arial" pitchFamily="34" charset="0"/>
                        </a:rPr>
                        <a:t>). </a:t>
                      </a:r>
                      <a:endParaRPr lang="en-US" sz="1350" dirty="0">
                        <a:solidFill>
                          <a:srgbClr val="FF0000"/>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7"/>
                  </a:ext>
                </a:extLst>
              </a:tr>
              <a:tr h="42485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9</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lvl="0" indent="-342900">
                        <a:spcAft>
                          <a:spcPts val="0"/>
                        </a:spcAft>
                        <a:buFont typeface="Times New Roman"/>
                        <a:buChar char="-"/>
                        <a:tabLst>
                          <a:tab pos="144145" algn="l"/>
                        </a:tabLst>
                      </a:pPr>
                      <a:r>
                        <a:rPr lang="en-US" sz="1350" dirty="0">
                          <a:solidFill>
                            <a:srgbClr val="000099"/>
                          </a:solidFill>
                          <a:effectLst/>
                          <a:latin typeface="Arial" pitchFamily="34" charset="0"/>
                          <a:cs typeface="Arial" pitchFamily="34" charset="0"/>
                        </a:rPr>
                        <a:t>BS </a:t>
                      </a:r>
                      <a:r>
                        <a:rPr lang="en-US" sz="1350" dirty="0" err="1">
                          <a:solidFill>
                            <a:srgbClr val="000099"/>
                          </a:solidFill>
                          <a:effectLst/>
                          <a:latin typeface="Arial" pitchFamily="34" charset="0"/>
                          <a:cs typeface="Arial" pitchFamily="34" charset="0"/>
                        </a:rPr>
                        <a:t>định</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nhóm</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máu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và</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làm</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phản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ứng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chéo</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tại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giường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sau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khi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đọc</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kết</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quả</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và</a:t>
                      </a:r>
                      <a:r>
                        <a:rPr lang="en-US" sz="1350" dirty="0">
                          <a:solidFill>
                            <a:srgbClr val="000099"/>
                          </a:solidFill>
                          <a:effectLst/>
                          <a:latin typeface="Arial" pitchFamily="34" charset="0"/>
                          <a:cs typeface="Arial" pitchFamily="34" charset="0"/>
                        </a:rPr>
                        <a:t> BS </a:t>
                      </a:r>
                      <a:r>
                        <a:rPr lang="en-US" sz="1350" dirty="0" err="1">
                          <a:solidFill>
                            <a:srgbClr val="000099"/>
                          </a:solidFill>
                          <a:effectLst/>
                          <a:latin typeface="Arial" pitchFamily="34" charset="0"/>
                          <a:cs typeface="Arial" pitchFamily="34" charset="0"/>
                        </a:rPr>
                        <a:t>có</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chỉ</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định</a:t>
                      </a:r>
                      <a:r>
                        <a:rPr lang="en-US" sz="1350" dirty="0">
                          <a:solidFill>
                            <a:srgbClr val="000099"/>
                          </a:solidFill>
                          <a:effectLst/>
                          <a:latin typeface="Arial" pitchFamily="34" charset="0"/>
                          <a:cs typeface="Arial" pitchFamily="34" charset="0"/>
                        </a:rPr>
                        <a:t> </a:t>
                      </a:r>
                      <a:r>
                        <a:rPr lang="en-US" sz="1350" dirty="0" err="1" smtClean="0">
                          <a:solidFill>
                            <a:srgbClr val="000099"/>
                          </a:solidFill>
                          <a:effectLst/>
                          <a:latin typeface="Arial" pitchFamily="34" charset="0"/>
                          <a:cs typeface="Arial" pitchFamily="34" charset="0"/>
                        </a:rPr>
                        <a:t>truyền</a:t>
                      </a:r>
                      <a:r>
                        <a:rPr lang="en-US" sz="1350" dirty="0" smtClean="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máu</a:t>
                      </a:r>
                      <a:r>
                        <a:rPr lang="en-US" sz="1350" dirty="0">
                          <a:solidFill>
                            <a:srgbClr val="000099"/>
                          </a:solidFill>
                          <a:effectLst/>
                          <a:latin typeface="Arial" pitchFamily="34" charset="0"/>
                          <a:cs typeface="Arial" pitchFamily="34" charset="0"/>
                        </a:rPr>
                        <a:t>.</a:t>
                      </a:r>
                    </a:p>
                    <a:p>
                      <a:pPr marL="0" lvl="0" indent="-342900">
                        <a:spcAft>
                          <a:spcPts val="0"/>
                        </a:spcAft>
                        <a:buFont typeface="Times New Roman"/>
                        <a:buChar char="-"/>
                        <a:tabLst>
                          <a:tab pos="144145" algn="l"/>
                        </a:tabLst>
                      </a:pPr>
                      <a:r>
                        <a:rPr lang="en-US" sz="1350" dirty="0" err="1">
                          <a:solidFill>
                            <a:srgbClr val="000099"/>
                          </a:solidFill>
                          <a:effectLst/>
                          <a:latin typeface="Arial" pitchFamily="34" charset="0"/>
                          <a:cs typeface="Arial" pitchFamily="34" charset="0"/>
                        </a:rPr>
                        <a:t>Mở</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khóa</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dây</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truyền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điều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chỉnh</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tốc</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độ</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khoảng</a:t>
                      </a:r>
                      <a:r>
                        <a:rPr lang="en-US" sz="1350" dirty="0">
                          <a:solidFill>
                            <a:srgbClr val="000099"/>
                          </a:solidFill>
                          <a:effectLst/>
                          <a:latin typeface="Arial" pitchFamily="34" charset="0"/>
                          <a:cs typeface="Arial" pitchFamily="34" charset="0"/>
                        </a:rPr>
                        <a:t> 10 </a:t>
                      </a:r>
                      <a:r>
                        <a:rPr lang="en-US" sz="1350" dirty="0" err="1">
                          <a:solidFill>
                            <a:srgbClr val="000099"/>
                          </a:solidFill>
                          <a:effectLst/>
                          <a:latin typeface="Arial" pitchFamily="34" charset="0"/>
                          <a:cs typeface="Arial" pitchFamily="34" charset="0"/>
                        </a:rPr>
                        <a:t>giọt</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phút</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trong</a:t>
                      </a:r>
                      <a:r>
                        <a:rPr lang="en-US" sz="1350" dirty="0">
                          <a:solidFill>
                            <a:srgbClr val="000099"/>
                          </a:solidFill>
                          <a:effectLst/>
                          <a:latin typeface="Arial" pitchFamily="34" charset="0"/>
                          <a:cs typeface="Arial" pitchFamily="34" charset="0"/>
                        </a:rPr>
                        <a:t> 15 </a:t>
                      </a:r>
                      <a:r>
                        <a:rPr lang="en-US" sz="1350" dirty="0" err="1">
                          <a:solidFill>
                            <a:srgbClr val="000099"/>
                          </a:solidFill>
                          <a:effectLst/>
                          <a:latin typeface="Arial" pitchFamily="34" charset="0"/>
                          <a:cs typeface="Arial" pitchFamily="34" charset="0"/>
                        </a:rPr>
                        <a:t>phút</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đầu</a:t>
                      </a:r>
                      <a:r>
                        <a:rPr lang="en-US" sz="1350" dirty="0">
                          <a:solidFill>
                            <a:srgbClr val="000099"/>
                          </a:solidFill>
                          <a:effectLst/>
                          <a:latin typeface="Arial" pitchFamily="34" charset="0"/>
                          <a:cs typeface="Arial" pitchFamily="34" charset="0"/>
                        </a:rPr>
                        <a:t>.</a:t>
                      </a:r>
                      <a:endParaRPr lang="en-US" sz="1350" dirty="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8"/>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10</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spcAft>
                          <a:spcPts val="0"/>
                        </a:spcAft>
                      </a:pPr>
                      <a:r>
                        <a:rPr lang="en-US" sz="1350">
                          <a:solidFill>
                            <a:srgbClr val="000099"/>
                          </a:solidFill>
                          <a:effectLst/>
                          <a:latin typeface="Arial" pitchFamily="34" charset="0"/>
                          <a:cs typeface="Arial" pitchFamily="34" charset="0"/>
                        </a:rPr>
                        <a:t>Đánh giá NB (M, HA, dấu hiệu bất thường). Nếu bình thường, mở khóa cho máu chảy theo y lệnh. </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09"/>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11</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spcAft>
                          <a:spcPts val="0"/>
                        </a:spcAft>
                      </a:pPr>
                      <a:r>
                        <a:rPr lang="en-US" sz="1350">
                          <a:solidFill>
                            <a:srgbClr val="000099"/>
                          </a:solidFill>
                          <a:effectLst/>
                          <a:latin typeface="Arial" pitchFamily="34" charset="0"/>
                          <a:cs typeface="Arial" pitchFamily="34" charset="0"/>
                        </a:rPr>
                        <a:t>Theo dõi NB trong suốt quá trình truyền máu, kiểm tra NB 15phút/lần cho đến khi kết thúc truyền. </a:t>
                      </a:r>
                      <a:endParaRPr lang="en-US" sz="135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10"/>
                  </a:ext>
                </a:extLst>
              </a:tr>
              <a:tr h="42485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12</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dirty="0" err="1">
                          <a:solidFill>
                            <a:srgbClr val="000099"/>
                          </a:solidFill>
                          <a:effectLst/>
                          <a:latin typeface="Arial" pitchFamily="34" charset="0"/>
                          <a:cs typeface="Arial" pitchFamily="34" charset="0"/>
                        </a:rPr>
                        <a:t>Giúp</a:t>
                      </a:r>
                      <a:r>
                        <a:rPr lang="en-US" sz="1350" dirty="0">
                          <a:solidFill>
                            <a:srgbClr val="000099"/>
                          </a:solidFill>
                          <a:effectLst/>
                          <a:latin typeface="Arial" pitchFamily="34" charset="0"/>
                          <a:cs typeface="Arial" pitchFamily="34" charset="0"/>
                        </a:rPr>
                        <a:t> NB </a:t>
                      </a:r>
                      <a:r>
                        <a:rPr lang="en-US" sz="1350" dirty="0" err="1">
                          <a:solidFill>
                            <a:srgbClr val="000099"/>
                          </a:solidFill>
                          <a:effectLst/>
                          <a:latin typeface="Arial" pitchFamily="34" charset="0"/>
                          <a:cs typeface="Arial" pitchFamily="34" charset="0"/>
                        </a:rPr>
                        <a:t>về</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tư</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thế</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thoải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mái</a:t>
                      </a:r>
                      <a:r>
                        <a:rPr lang="en-US" sz="1350" dirty="0">
                          <a:solidFill>
                            <a:srgbClr val="000099"/>
                          </a:solidFill>
                          <a:effectLst/>
                          <a:latin typeface="Arial" pitchFamily="34" charset="0"/>
                          <a:cs typeface="Arial" pitchFamily="34" charset="0"/>
                        </a:rPr>
                        <a:t>. Theo </a:t>
                      </a:r>
                      <a:r>
                        <a:rPr lang="en-US" sz="1350" dirty="0" err="1">
                          <a:solidFill>
                            <a:srgbClr val="000099"/>
                          </a:solidFill>
                          <a:effectLst/>
                          <a:latin typeface="Arial" pitchFamily="34" charset="0"/>
                          <a:cs typeface="Arial" pitchFamily="34" charset="0"/>
                        </a:rPr>
                        <a:t>dõi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và</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đánh</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giá</a:t>
                      </a:r>
                      <a:r>
                        <a:rPr lang="en-US" sz="1350" dirty="0">
                          <a:solidFill>
                            <a:srgbClr val="000099"/>
                          </a:solidFill>
                          <a:effectLst/>
                          <a:latin typeface="Arial" pitchFamily="34" charset="0"/>
                          <a:cs typeface="Arial" pitchFamily="34" charset="0"/>
                        </a:rPr>
                        <a:t> NB </a:t>
                      </a:r>
                      <a:r>
                        <a:rPr lang="en-US" sz="1350" dirty="0" err="1">
                          <a:solidFill>
                            <a:srgbClr val="000099"/>
                          </a:solidFill>
                          <a:effectLst/>
                          <a:latin typeface="Arial" pitchFamily="34" charset="0"/>
                          <a:cs typeface="Arial" pitchFamily="34" charset="0"/>
                        </a:rPr>
                        <a:t>sau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khi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thực</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hiện</a:t>
                      </a:r>
                      <a:r>
                        <a:rPr lang="en-US" sz="1350" dirty="0">
                          <a:solidFill>
                            <a:srgbClr val="000099"/>
                          </a:solidFill>
                          <a:effectLst/>
                          <a:latin typeface="Arial" pitchFamily="34" charset="0"/>
                          <a:cs typeface="Arial" pitchFamily="34" charset="0"/>
                        </a:rPr>
                        <a:t> KT. </a:t>
                      </a:r>
                      <a:r>
                        <a:rPr lang="en-US" sz="1350" dirty="0" err="1">
                          <a:solidFill>
                            <a:srgbClr val="000099"/>
                          </a:solidFill>
                          <a:effectLst/>
                          <a:latin typeface="Arial" pitchFamily="34" charset="0"/>
                          <a:cs typeface="Arial" pitchFamily="34" charset="0"/>
                        </a:rPr>
                        <a:t>Dặn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dò</a:t>
                      </a:r>
                      <a:r>
                        <a:rPr lang="en-US" sz="1350" dirty="0">
                          <a:solidFill>
                            <a:srgbClr val="000099"/>
                          </a:solidFill>
                          <a:effectLst/>
                          <a:latin typeface="Arial" pitchFamily="34" charset="0"/>
                          <a:cs typeface="Arial" pitchFamily="34" charset="0"/>
                        </a:rPr>
                        <a:t> </a:t>
                      </a:r>
                      <a:r>
                        <a:rPr lang="en-US" sz="1350" dirty="0" smtClean="0">
                          <a:solidFill>
                            <a:srgbClr val="000099"/>
                          </a:solidFill>
                          <a:effectLst/>
                          <a:latin typeface="Arial" pitchFamily="34" charset="0"/>
                          <a:cs typeface="Arial" pitchFamily="34" charset="0"/>
                        </a:rPr>
                        <a:t>NB </a:t>
                      </a:r>
                      <a:r>
                        <a:rPr lang="en-US" sz="1350" dirty="0" err="1">
                          <a:solidFill>
                            <a:srgbClr val="000099"/>
                          </a:solidFill>
                          <a:effectLst/>
                          <a:latin typeface="Arial" pitchFamily="34" charset="0"/>
                          <a:cs typeface="Arial" pitchFamily="34" charset="0"/>
                        </a:rPr>
                        <a:t>và</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người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nhà</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những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điều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cần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thiết</a:t>
                      </a:r>
                      <a:r>
                        <a:rPr lang="en-US" sz="1350" dirty="0">
                          <a:solidFill>
                            <a:srgbClr val="000099"/>
                          </a:solidFill>
                          <a:effectLst/>
                          <a:latin typeface="Arial" pitchFamily="34" charset="0"/>
                          <a:cs typeface="Arial" pitchFamily="34" charset="0"/>
                        </a:rPr>
                        <a:t>.</a:t>
                      </a:r>
                      <a:endParaRPr lang="en-US" sz="1350" dirty="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11"/>
                  </a:ext>
                </a:extLst>
              </a:tr>
              <a:tr h="212429">
                <a:tc>
                  <a:txBody>
                    <a:bodyPr/>
                    <a:lstStyle/>
                    <a:p>
                      <a:pPr marL="0" lvl="0" indent="0" algn="ctr">
                        <a:spcAft>
                          <a:spcPts val="0"/>
                        </a:spcAft>
                        <a:buFont typeface="+mj-lt"/>
                        <a:buNone/>
                        <a:tabLst>
                          <a:tab pos="317500" algn="l"/>
                        </a:tabLst>
                      </a:pPr>
                      <a:r>
                        <a:rPr lang="en-US" sz="1350" dirty="0" smtClean="0">
                          <a:solidFill>
                            <a:srgbClr val="000099"/>
                          </a:solidFill>
                          <a:effectLst/>
                          <a:latin typeface="Arial" pitchFamily="34" charset="0"/>
                          <a:cs typeface="Arial" pitchFamily="34" charset="0"/>
                        </a:rPr>
                        <a:t>13</a:t>
                      </a:r>
                      <a:r>
                        <a:rPr lang="en-US" sz="1350" dirty="0">
                          <a:solidFill>
                            <a:srgbClr val="000099"/>
                          </a:solidFill>
                          <a:effectLst/>
                          <a:latin typeface="Arial" pitchFamily="34" charset="0"/>
                          <a:cs typeface="Arial" pitchFamily="34" charset="0"/>
                        </a:rPr>
                        <a:t> </a:t>
                      </a:r>
                      <a:endParaRPr lang="en-US" sz="1350" dirty="0">
                        <a:solidFill>
                          <a:srgbClr val="000099"/>
                        </a:solidFill>
                        <a:effectLst/>
                        <a:latin typeface="Arial" pitchFamily="34" charset="0"/>
                        <a:ea typeface="MS Mincho"/>
                        <a:cs typeface="Arial" pitchFamily="34" charset="0"/>
                      </a:endParaRPr>
                    </a:p>
                  </a:txBody>
                  <a:tcPr marL="45456" marR="45456" marT="0" marB="0" anchor="ctr"/>
                </a:tc>
                <a:tc>
                  <a:txBody>
                    <a:bodyPr/>
                    <a:lstStyle/>
                    <a:p>
                      <a:pPr marL="0" algn="just">
                        <a:spcAft>
                          <a:spcPts val="0"/>
                        </a:spcAft>
                      </a:pPr>
                      <a:r>
                        <a:rPr lang="en-US" sz="1350" dirty="0">
                          <a:solidFill>
                            <a:srgbClr val="000099"/>
                          </a:solidFill>
                          <a:effectLst/>
                          <a:latin typeface="Arial" pitchFamily="34" charset="0"/>
                          <a:cs typeface="Arial" pitchFamily="34" charset="0"/>
                        </a:rPr>
                        <a:t>Thu </a:t>
                      </a:r>
                      <a:r>
                        <a:rPr lang="en-US" sz="1350" dirty="0" err="1">
                          <a:solidFill>
                            <a:srgbClr val="000099"/>
                          </a:solidFill>
                          <a:effectLst/>
                          <a:latin typeface="Arial" pitchFamily="34" charset="0"/>
                          <a:cs typeface="Arial" pitchFamily="34" charset="0"/>
                        </a:rPr>
                        <a:t>dọn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dụng</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cụ</a:t>
                      </a:r>
                      <a:r>
                        <a:rPr lang="en-US" sz="1350" dirty="0">
                          <a:solidFill>
                            <a:srgbClr val="000099"/>
                          </a:solidFill>
                          <a:effectLst/>
                          <a:latin typeface="Arial" pitchFamily="34" charset="0"/>
                          <a:cs typeface="Arial" pitchFamily="34" charset="0"/>
                        </a:rPr>
                        <a:t> - </a:t>
                      </a:r>
                      <a:r>
                        <a:rPr lang="en-US" sz="1350" dirty="0" err="1">
                          <a:solidFill>
                            <a:srgbClr val="000099"/>
                          </a:solidFill>
                          <a:effectLst/>
                          <a:latin typeface="Arial" pitchFamily="34" charset="0"/>
                          <a:cs typeface="Arial" pitchFamily="34" charset="0"/>
                        </a:rPr>
                        <a:t>Rửa</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tay</a:t>
                      </a:r>
                      <a:r>
                        <a:rPr lang="en-US" sz="1350" dirty="0">
                          <a:solidFill>
                            <a:srgbClr val="000099"/>
                          </a:solidFill>
                          <a:effectLst/>
                          <a:latin typeface="Arial" pitchFamily="34" charset="0"/>
                          <a:cs typeface="Arial" pitchFamily="34" charset="0"/>
                        </a:rPr>
                        <a:t> - </a:t>
                      </a:r>
                      <a:r>
                        <a:rPr lang="en-US" sz="1350" dirty="0" err="1">
                          <a:solidFill>
                            <a:srgbClr val="000099"/>
                          </a:solidFill>
                          <a:effectLst/>
                          <a:latin typeface="Arial" pitchFamily="34" charset="0"/>
                          <a:cs typeface="Arial" pitchFamily="34" charset="0"/>
                        </a:rPr>
                        <a:t>Ghi</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phiếu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truyền</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máu</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và</a:t>
                      </a:r>
                      <a:r>
                        <a:rPr lang="en-US" sz="1350" dirty="0">
                          <a:solidFill>
                            <a:srgbClr val="000099"/>
                          </a:solidFill>
                          <a:effectLst/>
                          <a:latin typeface="Arial" pitchFamily="34" charset="0"/>
                          <a:cs typeface="Arial" pitchFamily="34" charset="0"/>
                        </a:rPr>
                        <a:t> </a:t>
                      </a:r>
                      <a:r>
                        <a:rPr lang="en-US" sz="1350" dirty="0" err="1">
                          <a:solidFill>
                            <a:srgbClr val="000099"/>
                          </a:solidFill>
                          <a:effectLst/>
                          <a:latin typeface="Arial" pitchFamily="34" charset="0"/>
                          <a:cs typeface="Arial" pitchFamily="34" charset="0"/>
                        </a:rPr>
                        <a:t>phiếu</a:t>
                      </a:r>
                      <a:r>
                        <a:rPr lang="en-US" sz="1350" dirty="0">
                          <a:solidFill>
                            <a:srgbClr val="000099"/>
                          </a:solidFill>
                          <a:effectLst/>
                          <a:latin typeface="Arial" pitchFamily="34" charset="0"/>
                          <a:cs typeface="Arial" pitchFamily="34" charset="0"/>
                        </a:rPr>
                        <a:t> TDCS.</a:t>
                      </a:r>
                      <a:endParaRPr lang="en-US" sz="1350" dirty="0">
                        <a:solidFill>
                          <a:srgbClr val="000099"/>
                        </a:solidFill>
                        <a:effectLst/>
                        <a:latin typeface="Arial" pitchFamily="34" charset="0"/>
                        <a:ea typeface="MS Mincho"/>
                        <a:cs typeface="Arial" pitchFamily="34" charset="0"/>
                      </a:endParaRPr>
                    </a:p>
                  </a:txBody>
                  <a:tcPr marL="45456" marR="45456"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55430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AF65A9-22AB-466A-842E-C5BF9E56D958}" type="slidenum">
              <a:rPr lang="en-US" smtClean="0"/>
              <a:pPr/>
              <a:t>25</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06" r="16582"/>
          <a:stretch/>
        </p:blipFill>
        <p:spPr bwMode="auto">
          <a:xfrm>
            <a:off x="1752600" y="1388553"/>
            <a:ext cx="5562600" cy="377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05000" y="971550"/>
            <a:ext cx="947530" cy="369332"/>
          </a:xfrm>
          <a:prstGeom prst="rect">
            <a:avLst/>
          </a:prstGeom>
          <a:noFill/>
        </p:spPr>
        <p:txBody>
          <a:bodyPr wrap="square" rtlCol="0">
            <a:spAutoFit/>
          </a:bodyPr>
          <a:lstStyle/>
          <a:p>
            <a:r>
              <a:rPr lang="en-US" b="1" dirty="0" smtClean="0"/>
              <a:t>Anti A</a:t>
            </a:r>
            <a:endParaRPr lang="en-US" b="1" dirty="0"/>
          </a:p>
        </p:txBody>
      </p:sp>
      <p:sp>
        <p:nvSpPr>
          <p:cNvPr id="11" name="TextBox 10"/>
          <p:cNvSpPr txBox="1"/>
          <p:nvPr/>
        </p:nvSpPr>
        <p:spPr>
          <a:xfrm>
            <a:off x="3352800" y="1019221"/>
            <a:ext cx="947530" cy="369332"/>
          </a:xfrm>
          <a:prstGeom prst="rect">
            <a:avLst/>
          </a:prstGeom>
          <a:noFill/>
        </p:spPr>
        <p:txBody>
          <a:bodyPr wrap="square" rtlCol="0">
            <a:spAutoFit/>
          </a:bodyPr>
          <a:lstStyle/>
          <a:p>
            <a:r>
              <a:rPr lang="en-US" b="1" dirty="0" smtClean="0"/>
              <a:t>Anti B</a:t>
            </a:r>
            <a:endParaRPr lang="en-US" b="1" dirty="0"/>
          </a:p>
        </p:txBody>
      </p:sp>
      <p:sp>
        <p:nvSpPr>
          <p:cNvPr id="12" name="TextBox 11"/>
          <p:cNvSpPr txBox="1"/>
          <p:nvPr/>
        </p:nvSpPr>
        <p:spPr>
          <a:xfrm>
            <a:off x="4572000" y="1012871"/>
            <a:ext cx="990600" cy="369332"/>
          </a:xfrm>
          <a:prstGeom prst="rect">
            <a:avLst/>
          </a:prstGeom>
          <a:noFill/>
        </p:spPr>
        <p:txBody>
          <a:bodyPr wrap="square" rtlCol="0">
            <a:spAutoFit/>
          </a:bodyPr>
          <a:lstStyle/>
          <a:p>
            <a:r>
              <a:rPr lang="en-US" b="1" dirty="0" smtClean="0"/>
              <a:t>Anti AB</a:t>
            </a:r>
            <a:endParaRPr lang="en-US" b="1" dirty="0"/>
          </a:p>
        </p:txBody>
      </p:sp>
      <p:sp>
        <p:nvSpPr>
          <p:cNvPr id="10"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itchFamily="34" charset="0"/>
                <a:cs typeface="Arial" pitchFamily="34" charset="0"/>
              </a:rPr>
              <a:t>PHÂN TÍCH KẾT QUẢ ĐỊNH NHÓM MÁU </a:t>
            </a:r>
            <a:endParaRPr lang="en-US" sz="2800" b="1" dirty="0">
              <a:solidFill>
                <a:schemeClr val="bg1"/>
              </a:solidFill>
              <a:latin typeface="Arial" pitchFamily="34" charset="0"/>
              <a:ea typeface="Tahoma" pitchFamily="34" charset="0"/>
              <a:cs typeface="Arial" pitchFamily="34" charset="0"/>
            </a:endParaRPr>
          </a:p>
        </p:txBody>
      </p:sp>
      <p:pic>
        <p:nvPicPr>
          <p:cNvPr id="13"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5"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2061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GHI PHIẾU CHĂM SÓC</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Table 5"/>
          <p:cNvGraphicFramePr>
            <a:graphicFrameLocks noGrp="1"/>
          </p:cNvGraphicFramePr>
          <p:nvPr>
            <p:extLst/>
          </p:nvPr>
        </p:nvGraphicFramePr>
        <p:xfrm>
          <a:off x="76200" y="1982930"/>
          <a:ext cx="8915399" cy="3134106"/>
        </p:xfrm>
        <a:graphic>
          <a:graphicData uri="http://schemas.openxmlformats.org/drawingml/2006/table">
            <a:tbl>
              <a:tblPr firstRow="1" firstCol="1" bandRow="1">
                <a:tableStyleId>{5940675A-B579-460E-94D1-54222C63F5DA}</a:tableStyleId>
              </a:tblPr>
              <a:tblGrid>
                <a:gridCol w="144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847017">
                  <a:extLst>
                    <a:ext uri="{9D8B030D-6E8A-4147-A177-3AD203B41FA5}">
                      <a16:colId xmlns:a16="http://schemas.microsoft.com/office/drawing/2014/main" val="20002"/>
                    </a:ext>
                  </a:extLst>
                </a:gridCol>
                <a:gridCol w="1182182">
                  <a:extLst>
                    <a:ext uri="{9D8B030D-6E8A-4147-A177-3AD203B41FA5}">
                      <a16:colId xmlns:a16="http://schemas.microsoft.com/office/drawing/2014/main" val="20003"/>
                    </a:ext>
                  </a:extLst>
                </a:gridCol>
              </a:tblGrid>
              <a:tr h="575310">
                <a:tc>
                  <a:txBody>
                    <a:bodyPr/>
                    <a:lstStyle/>
                    <a:p>
                      <a:pPr algn="ctr">
                        <a:spcAft>
                          <a:spcPts val="0"/>
                        </a:spcAft>
                      </a:pPr>
                      <a:r>
                        <a:rPr lang="en-US" sz="1800" b="1" dirty="0">
                          <a:solidFill>
                            <a:srgbClr val="000099"/>
                          </a:solidFill>
                          <a:effectLst/>
                          <a:latin typeface="Arial" pitchFamily="34" charset="0"/>
                          <a:cs typeface="Arial" pitchFamily="34" charset="0"/>
                        </a:rPr>
                        <a:t>NGÀY/ THÁNG</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DIỄN BIẾN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X</a:t>
                      </a:r>
                      <a:r>
                        <a:rPr lang="vi-VN" sz="1800" b="1" dirty="0">
                          <a:solidFill>
                            <a:srgbClr val="000099"/>
                          </a:solidFill>
                          <a:effectLst/>
                          <a:latin typeface="Arial" pitchFamily="34" charset="0"/>
                          <a:cs typeface="Arial" pitchFamily="34" charset="0"/>
                        </a:rPr>
                        <a:t>Ử TRÍ CHĂM SÓC/ </a:t>
                      </a:r>
                      <a:r>
                        <a:rPr lang="vi-VN" sz="1800" b="1" dirty="0" smtClean="0">
                          <a:solidFill>
                            <a:srgbClr val="000099"/>
                          </a:solidFill>
                          <a:effectLst/>
                          <a:latin typeface="Arial" pitchFamily="34" charset="0"/>
                          <a:cs typeface="Arial" pitchFamily="34" charset="0"/>
                        </a:rPr>
                        <a:t>ĐÁNH </a:t>
                      </a:r>
                      <a:r>
                        <a:rPr lang="vi-VN" sz="1800" b="1" dirty="0">
                          <a:solidFill>
                            <a:srgbClr val="000099"/>
                          </a:solidFill>
                          <a:effectLst/>
                          <a:latin typeface="Arial" pitchFamily="34" charset="0"/>
                          <a:cs typeface="Arial" pitchFamily="34" charset="0"/>
                        </a:rPr>
                        <a:t>GIÁ</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KÝ TÊN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2301240">
                <a:tc>
                  <a:txBody>
                    <a:bodyPr/>
                    <a:lstStyle/>
                    <a:p>
                      <a:pPr algn="ctr">
                        <a:lnSpc>
                          <a:spcPct val="115000"/>
                        </a:lnSpc>
                        <a:spcAft>
                          <a:spcPts val="0"/>
                        </a:spcAft>
                      </a:pPr>
                      <a:r>
                        <a:rPr lang="en-US" sz="1800">
                          <a:solidFill>
                            <a:srgbClr val="000099"/>
                          </a:solidFill>
                          <a:effectLst/>
                          <a:latin typeface="Arial" pitchFamily="34" charset="0"/>
                          <a:ea typeface="Times New Roman"/>
                          <a:cs typeface="Arial" pitchFamily="34" charset="0"/>
                        </a:rPr>
                        <a:t>8h00 ngày 17/07/2019</a:t>
                      </a:r>
                      <a:endParaRPr lang="en-US" sz="2000">
                        <a:solidFill>
                          <a:srgbClr val="000099"/>
                        </a:solidFill>
                        <a:effectLst/>
                        <a:latin typeface="Arial" pitchFamily="34" charset="0"/>
                        <a:ea typeface="Times New Roman"/>
                        <a:cs typeface="Arial" pitchFamily="34" charset="0"/>
                      </a:endParaRPr>
                    </a:p>
                    <a:p>
                      <a:pPr algn="ctr">
                        <a:lnSpc>
                          <a:spcPct val="115000"/>
                        </a:lnSpc>
                        <a:spcAft>
                          <a:spcPts val="0"/>
                        </a:spcAft>
                      </a:pPr>
                      <a:r>
                        <a:rPr lang="en-US" sz="1800">
                          <a:solidFill>
                            <a:srgbClr val="000099"/>
                          </a:solidFill>
                          <a:effectLst/>
                          <a:latin typeface="Arial" pitchFamily="34" charset="0"/>
                          <a:ea typeface="Times New Roman"/>
                          <a:cs typeface="Arial" pitchFamily="34" charset="0"/>
                        </a:rPr>
                        <a:t> </a:t>
                      </a:r>
                      <a:endParaRPr lang="en-US" sz="2000">
                        <a:solidFill>
                          <a:srgbClr val="000099"/>
                        </a:solidFill>
                        <a:effectLst/>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n-US" sz="1800" dirty="0">
                          <a:solidFill>
                            <a:srgbClr val="000099"/>
                          </a:solidFill>
                          <a:effectLst/>
                          <a:latin typeface="Arial" pitchFamily="34" charset="0"/>
                          <a:ea typeface="Times New Roman"/>
                          <a:cs typeface="Arial" pitchFamily="34" charset="0"/>
                        </a:rPr>
                        <a:t>NB </a:t>
                      </a:r>
                      <a:r>
                        <a:rPr lang="en-US" sz="1800" dirty="0" err="1">
                          <a:solidFill>
                            <a:srgbClr val="000099"/>
                          </a:solidFill>
                          <a:effectLst/>
                          <a:latin typeface="Arial" pitchFamily="34" charset="0"/>
                          <a:ea typeface="Times New Roman"/>
                          <a:cs typeface="Arial" pitchFamily="34" charset="0"/>
                        </a:rPr>
                        <a:t>tỉnh</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Mệt</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mỏi</a:t>
                      </a:r>
                      <a:r>
                        <a:rPr lang="en-US" sz="1800" dirty="0">
                          <a:solidFill>
                            <a:srgbClr val="000099"/>
                          </a:solidFill>
                          <a:effectLst/>
                          <a:latin typeface="Arial" pitchFamily="34" charset="0"/>
                          <a:ea typeface="Times New Roman"/>
                          <a:cs typeface="Arial" pitchFamily="34" charset="0"/>
                        </a:rPr>
                        <a:t>, da </a:t>
                      </a:r>
                      <a:r>
                        <a:rPr lang="en-US" sz="1800" dirty="0" err="1">
                          <a:solidFill>
                            <a:srgbClr val="000099"/>
                          </a:solidFill>
                          <a:effectLst/>
                          <a:latin typeface="Arial" pitchFamily="34" charset="0"/>
                          <a:ea typeface="Times New Roman"/>
                          <a:cs typeface="Arial" pitchFamily="34" charset="0"/>
                        </a:rPr>
                        <a:t>xanh</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xạm</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niêm</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mạc</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nhợt</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Chỉ</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số</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dấu</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hiệu</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sinh</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tồn</a:t>
                      </a:r>
                      <a:r>
                        <a:rPr lang="en-US" sz="1800" dirty="0">
                          <a:solidFill>
                            <a:srgbClr val="000099"/>
                          </a:solidFill>
                          <a:effectLst/>
                          <a:latin typeface="Arial" pitchFamily="34" charset="0"/>
                          <a:ea typeface="Times New Roman"/>
                          <a:cs typeface="Arial" pitchFamily="34" charset="0"/>
                        </a:rPr>
                        <a:t>:  NT: 20l/p, </a:t>
                      </a:r>
                      <a:r>
                        <a:rPr lang="en-US" sz="1800" dirty="0" err="1">
                          <a:solidFill>
                            <a:srgbClr val="000099"/>
                          </a:solidFill>
                          <a:effectLst/>
                          <a:latin typeface="Arial" pitchFamily="34" charset="0"/>
                          <a:ea typeface="Times New Roman"/>
                          <a:cs typeface="Arial" pitchFamily="34" charset="0"/>
                        </a:rPr>
                        <a:t>nhiệt</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độ</a:t>
                      </a:r>
                      <a:r>
                        <a:rPr lang="en-US" sz="1800" dirty="0">
                          <a:solidFill>
                            <a:srgbClr val="000099"/>
                          </a:solidFill>
                          <a:effectLst/>
                          <a:latin typeface="Arial" pitchFamily="34" charset="0"/>
                          <a:ea typeface="Times New Roman"/>
                          <a:cs typeface="Arial" pitchFamily="34" charset="0"/>
                        </a:rPr>
                        <a:t>: 36,8</a:t>
                      </a:r>
                      <a:r>
                        <a:rPr lang="en-US" sz="1800" baseline="30000" dirty="0">
                          <a:solidFill>
                            <a:srgbClr val="000099"/>
                          </a:solidFill>
                          <a:effectLst/>
                          <a:latin typeface="Arial" pitchFamily="34" charset="0"/>
                          <a:ea typeface="Times New Roman"/>
                          <a:cs typeface="Arial" pitchFamily="34" charset="0"/>
                        </a:rPr>
                        <a:t>0</a:t>
                      </a:r>
                      <a:r>
                        <a:rPr lang="en-US" sz="1800" dirty="0">
                          <a:solidFill>
                            <a:srgbClr val="000099"/>
                          </a:solidFill>
                          <a:effectLst/>
                          <a:latin typeface="Arial" pitchFamily="34" charset="0"/>
                          <a:ea typeface="Times New Roman"/>
                          <a:cs typeface="Arial" pitchFamily="34" charset="0"/>
                        </a:rPr>
                        <a:t>C,  HA: 110/70 mmHg, </a:t>
                      </a:r>
                      <a:r>
                        <a:rPr lang="en-US" sz="1800" dirty="0" err="1">
                          <a:solidFill>
                            <a:srgbClr val="000099"/>
                          </a:solidFill>
                          <a:effectLst/>
                          <a:latin typeface="Arial" pitchFamily="34" charset="0"/>
                          <a:ea typeface="Times New Roman"/>
                          <a:cs typeface="Arial" pitchFamily="34" charset="0"/>
                        </a:rPr>
                        <a:t>Mạch</a:t>
                      </a:r>
                      <a:r>
                        <a:rPr lang="en-US" sz="1800" dirty="0">
                          <a:solidFill>
                            <a:srgbClr val="000099"/>
                          </a:solidFill>
                          <a:effectLst/>
                          <a:latin typeface="Arial" pitchFamily="34" charset="0"/>
                          <a:ea typeface="Times New Roman"/>
                          <a:cs typeface="Arial" pitchFamily="34" charset="0"/>
                        </a:rPr>
                        <a:t> : 87 l/</a:t>
                      </a:r>
                      <a:r>
                        <a:rPr lang="en-US" sz="1800" dirty="0" err="1">
                          <a:solidFill>
                            <a:srgbClr val="000099"/>
                          </a:solidFill>
                          <a:effectLst/>
                          <a:latin typeface="Arial" pitchFamily="34" charset="0"/>
                          <a:ea typeface="Times New Roman"/>
                          <a:cs typeface="Arial" pitchFamily="34" charset="0"/>
                        </a:rPr>
                        <a:t>phút</a:t>
                      </a:r>
                      <a:endParaRPr lang="en-US" sz="2000" dirty="0">
                        <a:solidFill>
                          <a:srgbClr val="000099"/>
                        </a:solidFill>
                        <a:effectLst/>
                        <a:latin typeface="Arial" pitchFamily="34" charset="0"/>
                        <a:ea typeface="Times New Roman"/>
                        <a:cs typeface="Arial" pitchFamily="34" charset="0"/>
                      </a:endParaRPr>
                    </a:p>
                    <a:p>
                      <a:pPr algn="ctr">
                        <a:lnSpc>
                          <a:spcPct val="115000"/>
                        </a:lnSpc>
                        <a:spcAft>
                          <a:spcPts val="0"/>
                        </a:spcAft>
                      </a:pPr>
                      <a:r>
                        <a:rPr lang="en-US" sz="1800" dirty="0">
                          <a:solidFill>
                            <a:srgbClr val="000099"/>
                          </a:solidFill>
                          <a:effectLst/>
                          <a:latin typeface="Arial" pitchFamily="34" charset="0"/>
                          <a:ea typeface="Times New Roman"/>
                          <a:cs typeface="Arial" pitchFamily="34" charset="0"/>
                        </a:rPr>
                        <a:t> </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n-US" sz="1800" dirty="0" err="1">
                          <a:solidFill>
                            <a:srgbClr val="000099"/>
                          </a:solidFill>
                          <a:effectLst/>
                          <a:latin typeface="Arial" pitchFamily="34" charset="0"/>
                          <a:ea typeface="Times New Roman"/>
                          <a:cs typeface="Arial" pitchFamily="34" charset="0"/>
                        </a:rPr>
                        <a:t>Thực</a:t>
                      </a:r>
                      <a:r>
                        <a:rPr lang="en-US" sz="1800" dirty="0">
                          <a:solidFill>
                            <a:srgbClr val="000099"/>
                          </a:solidFill>
                          <a:effectLst/>
                          <a:latin typeface="Arial" pitchFamily="34" charset="0"/>
                          <a:ea typeface="Times New Roman"/>
                          <a:cs typeface="Arial" pitchFamily="34" charset="0"/>
                        </a:rPr>
                        <a:t> </a:t>
                      </a:r>
                      <a:r>
                        <a:rPr lang="en-US" sz="1800" dirty="0" err="1">
                          <a:solidFill>
                            <a:srgbClr val="000099"/>
                          </a:solidFill>
                          <a:effectLst/>
                          <a:latin typeface="Arial" pitchFamily="34" charset="0"/>
                          <a:ea typeface="Times New Roman"/>
                          <a:cs typeface="Arial" pitchFamily="34" charset="0"/>
                        </a:rPr>
                        <a:t>hiện</a:t>
                      </a:r>
                      <a:r>
                        <a:rPr lang="en-US" sz="1800" dirty="0">
                          <a:solidFill>
                            <a:srgbClr val="000099"/>
                          </a:solidFill>
                          <a:effectLst/>
                          <a:latin typeface="Arial" pitchFamily="34" charset="0"/>
                          <a:ea typeface="Times New Roman"/>
                          <a:cs typeface="Arial" pitchFamily="34" charset="0"/>
                        </a:rPr>
                        <a:t> y </a:t>
                      </a:r>
                      <a:r>
                        <a:rPr lang="en-US" sz="1800" dirty="0" err="1">
                          <a:solidFill>
                            <a:srgbClr val="000099"/>
                          </a:solidFill>
                          <a:effectLst/>
                          <a:latin typeface="Arial" pitchFamily="34" charset="0"/>
                          <a:ea typeface="Times New Roman"/>
                          <a:cs typeface="Arial" pitchFamily="34" charset="0"/>
                        </a:rPr>
                        <a:t>lệnh</a:t>
                      </a:r>
                      <a:r>
                        <a:rPr lang="en-US" sz="1800" dirty="0">
                          <a:solidFill>
                            <a:srgbClr val="000099"/>
                          </a:solidFill>
                          <a:effectLst/>
                          <a:latin typeface="Arial" pitchFamily="34" charset="0"/>
                          <a:ea typeface="Times New Roman"/>
                          <a:cs typeface="Arial" pitchFamily="34" charset="0"/>
                        </a:rPr>
                        <a:t>:</a:t>
                      </a:r>
                      <a:endParaRPr lang="en-US" sz="2000" dirty="0">
                        <a:solidFill>
                          <a:srgbClr val="000099"/>
                        </a:solidFill>
                        <a:effectLst/>
                        <a:latin typeface="Arial" pitchFamily="34" charset="0"/>
                        <a:ea typeface="Times New Roman"/>
                        <a:cs typeface="Arial" pitchFamily="34" charset="0"/>
                      </a:endParaRPr>
                    </a:p>
                    <a:p>
                      <a:pPr algn="just">
                        <a:lnSpc>
                          <a:spcPct val="115000"/>
                        </a:lnSpc>
                        <a:spcAft>
                          <a:spcPts val="0"/>
                        </a:spcAft>
                        <a:tabLst>
                          <a:tab pos="540385" algn="l"/>
                        </a:tabLst>
                      </a:pPr>
                      <a:r>
                        <a:rPr lang="en-US" sz="1800" spc="-20" dirty="0" err="1">
                          <a:solidFill>
                            <a:srgbClr val="000099"/>
                          </a:solidFill>
                          <a:effectLst/>
                          <a:latin typeface="Arial" pitchFamily="34" charset="0"/>
                          <a:ea typeface="Times New Roman"/>
                          <a:cs typeface="Arial" pitchFamily="34" charset="0"/>
                        </a:rPr>
                        <a:t>Khối</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hồng</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cầu</a:t>
                      </a:r>
                      <a:r>
                        <a:rPr lang="en-US" sz="1800" spc="-20" dirty="0">
                          <a:solidFill>
                            <a:srgbClr val="000099"/>
                          </a:solidFill>
                          <a:effectLst/>
                          <a:latin typeface="Arial" pitchFamily="34" charset="0"/>
                          <a:ea typeface="Times New Roman"/>
                          <a:cs typeface="Arial" pitchFamily="34" charset="0"/>
                        </a:rPr>
                        <a:t>  x 1 </a:t>
                      </a:r>
                      <a:r>
                        <a:rPr lang="en-US" sz="1800" spc="-20" dirty="0" err="1">
                          <a:solidFill>
                            <a:srgbClr val="000099"/>
                          </a:solidFill>
                          <a:effectLst/>
                          <a:latin typeface="Arial" pitchFamily="34" charset="0"/>
                          <a:ea typeface="Times New Roman"/>
                          <a:cs typeface="Arial" pitchFamily="34" charset="0"/>
                        </a:rPr>
                        <a:t>đơn</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vị</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cùng</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nhóm</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Truyền</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tĩnh</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mạch</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chậm</a:t>
                      </a:r>
                      <a:r>
                        <a:rPr lang="en-US" sz="1800" spc="-20" dirty="0">
                          <a:solidFill>
                            <a:srgbClr val="000099"/>
                          </a:solidFill>
                          <a:effectLst/>
                          <a:latin typeface="Arial" pitchFamily="34" charset="0"/>
                          <a:ea typeface="Times New Roman"/>
                          <a:cs typeface="Arial" pitchFamily="34" charset="0"/>
                        </a:rPr>
                        <a:t> XX </a:t>
                      </a:r>
                      <a:r>
                        <a:rPr lang="en-US" sz="1800" spc="-20" dirty="0" err="1" smtClean="0">
                          <a:solidFill>
                            <a:srgbClr val="000099"/>
                          </a:solidFill>
                          <a:effectLst/>
                          <a:latin typeface="Arial" pitchFamily="34" charset="0"/>
                          <a:ea typeface="Times New Roman"/>
                          <a:cs typeface="Arial" pitchFamily="34" charset="0"/>
                        </a:rPr>
                        <a:t>giọt</a:t>
                      </a:r>
                      <a:r>
                        <a:rPr lang="en-US" sz="1800" spc="-20" dirty="0" smtClean="0">
                          <a:solidFill>
                            <a:srgbClr val="000099"/>
                          </a:solidFill>
                          <a:effectLst/>
                          <a:latin typeface="Arial" pitchFamily="34" charset="0"/>
                          <a:ea typeface="Times New Roman"/>
                          <a:cs typeface="Arial" pitchFamily="34" charset="0"/>
                        </a:rPr>
                        <a:t>/</a:t>
                      </a:r>
                      <a:r>
                        <a:rPr lang="en-US" sz="1800" spc="-20" dirty="0" err="1" smtClean="0">
                          <a:solidFill>
                            <a:srgbClr val="000099"/>
                          </a:solidFill>
                          <a:effectLst/>
                          <a:latin typeface="Arial" pitchFamily="34" charset="0"/>
                          <a:ea typeface="Times New Roman"/>
                          <a:cs typeface="Arial" pitchFamily="34" charset="0"/>
                        </a:rPr>
                        <a:t>phút</a:t>
                      </a:r>
                      <a:endParaRPr lang="en-US" sz="1800" spc="-20" dirty="0" smtClean="0">
                        <a:solidFill>
                          <a:srgbClr val="000099"/>
                        </a:solidFill>
                        <a:effectLst/>
                        <a:latin typeface="Arial" pitchFamily="34" charset="0"/>
                        <a:ea typeface="Times New Roman"/>
                        <a:cs typeface="Arial" pitchFamily="34" charset="0"/>
                      </a:endParaRPr>
                    </a:p>
                    <a:p>
                      <a:pPr algn="just">
                        <a:lnSpc>
                          <a:spcPct val="115000"/>
                        </a:lnSpc>
                        <a:spcAft>
                          <a:spcPts val="0"/>
                        </a:spcAft>
                        <a:tabLst>
                          <a:tab pos="540385" algn="l"/>
                        </a:tabLst>
                      </a:pPr>
                      <a:r>
                        <a:rPr lang="en-US" sz="1800" spc="-20" dirty="0" err="1" smtClean="0">
                          <a:solidFill>
                            <a:srgbClr val="000099"/>
                          </a:solidFill>
                          <a:effectLst/>
                          <a:latin typeface="Arial" pitchFamily="34" charset="0"/>
                          <a:ea typeface="Times New Roman"/>
                          <a:cs typeface="Arial" pitchFamily="34" charset="0"/>
                        </a:rPr>
                        <a:t>Người</a:t>
                      </a:r>
                      <a:r>
                        <a:rPr lang="en-US" sz="1800" spc="-20" baseline="0" dirty="0" smtClean="0">
                          <a:solidFill>
                            <a:srgbClr val="000099"/>
                          </a:solidFill>
                          <a:effectLst/>
                          <a:latin typeface="Arial" pitchFamily="34" charset="0"/>
                          <a:ea typeface="Times New Roman"/>
                          <a:cs typeface="Arial" pitchFamily="34" charset="0"/>
                        </a:rPr>
                        <a:t> </a:t>
                      </a:r>
                      <a:r>
                        <a:rPr lang="en-US" sz="1800" spc="-20" baseline="0" dirty="0" err="1" smtClean="0">
                          <a:solidFill>
                            <a:srgbClr val="000099"/>
                          </a:solidFill>
                          <a:effectLst/>
                          <a:latin typeface="Arial" pitchFamily="34" charset="0"/>
                          <a:ea typeface="Times New Roman"/>
                          <a:cs typeface="Arial" pitchFamily="34" charset="0"/>
                        </a:rPr>
                        <a:t>bệnh</a:t>
                      </a:r>
                      <a:r>
                        <a:rPr lang="en-US" sz="1800" spc="-20" baseline="0" dirty="0" smtClean="0">
                          <a:solidFill>
                            <a:srgbClr val="000099"/>
                          </a:solidFill>
                          <a:effectLst/>
                          <a:latin typeface="Arial" pitchFamily="34" charset="0"/>
                          <a:ea typeface="Times New Roman"/>
                          <a:cs typeface="Arial" pitchFamily="34" charset="0"/>
                        </a:rPr>
                        <a:t> </a:t>
                      </a:r>
                      <a:r>
                        <a:rPr lang="en-US" sz="1800" spc="-20" baseline="0" dirty="0" err="1" smtClean="0">
                          <a:solidFill>
                            <a:srgbClr val="000099"/>
                          </a:solidFill>
                          <a:effectLst/>
                          <a:latin typeface="Arial" pitchFamily="34" charset="0"/>
                          <a:ea typeface="Times New Roman"/>
                          <a:cs typeface="Arial" pitchFamily="34" charset="0"/>
                        </a:rPr>
                        <a:t>hợp</a:t>
                      </a:r>
                      <a:r>
                        <a:rPr lang="en-US" sz="1800" spc="-20" baseline="0" dirty="0" smtClean="0">
                          <a:solidFill>
                            <a:srgbClr val="000099"/>
                          </a:solidFill>
                          <a:effectLst/>
                          <a:latin typeface="Arial" pitchFamily="34" charset="0"/>
                          <a:ea typeface="Times New Roman"/>
                          <a:cs typeface="Arial" pitchFamily="34" charset="0"/>
                        </a:rPr>
                        <a:t> </a:t>
                      </a:r>
                      <a:r>
                        <a:rPr lang="en-US" sz="1800" spc="-20" baseline="0" dirty="0" err="1" smtClean="0">
                          <a:solidFill>
                            <a:srgbClr val="000099"/>
                          </a:solidFill>
                          <a:effectLst/>
                          <a:latin typeface="Arial" pitchFamily="34" charset="0"/>
                          <a:ea typeface="Times New Roman"/>
                          <a:cs typeface="Arial" pitchFamily="34" charset="0"/>
                        </a:rPr>
                        <a:t>tác</a:t>
                      </a:r>
                      <a:endParaRPr lang="en-US" sz="2000" spc="0" dirty="0">
                        <a:solidFill>
                          <a:srgbClr val="000099"/>
                        </a:solidFill>
                        <a:effectLst/>
                        <a:latin typeface="Arial" pitchFamily="34" charset="0"/>
                        <a:ea typeface="Times New Roman"/>
                        <a:cs typeface="Arial" pitchFamily="34" charset="0"/>
                      </a:endParaRPr>
                    </a:p>
                    <a:p>
                      <a:pPr algn="just">
                        <a:lnSpc>
                          <a:spcPct val="115000"/>
                        </a:lnSpc>
                        <a:spcAft>
                          <a:spcPts val="0"/>
                        </a:spcAft>
                        <a:tabLst>
                          <a:tab pos="540385" algn="l"/>
                        </a:tabLst>
                      </a:pPr>
                      <a:r>
                        <a:rPr lang="en-US" sz="1800" spc="-20" dirty="0" err="1" smtClean="0">
                          <a:solidFill>
                            <a:srgbClr val="000099"/>
                          </a:solidFill>
                          <a:effectLst/>
                          <a:latin typeface="Arial" pitchFamily="34" charset="0"/>
                          <a:ea typeface="Times New Roman"/>
                          <a:cs typeface="Arial" pitchFamily="34" charset="0"/>
                        </a:rPr>
                        <a:t>Trong</a:t>
                      </a:r>
                      <a:r>
                        <a:rPr lang="en-US" sz="1800" spc="-20" dirty="0" smtClean="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và</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sau</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khi</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thực</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hiện</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kĩ</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thuật</a:t>
                      </a:r>
                      <a:r>
                        <a:rPr lang="en-US" sz="1800" spc="-20" dirty="0">
                          <a:solidFill>
                            <a:srgbClr val="000099"/>
                          </a:solidFill>
                          <a:effectLst/>
                          <a:latin typeface="Arial" pitchFamily="34" charset="0"/>
                          <a:ea typeface="Times New Roman"/>
                          <a:cs typeface="Arial" pitchFamily="34" charset="0"/>
                        </a:rPr>
                        <a:t> NB </a:t>
                      </a:r>
                      <a:r>
                        <a:rPr lang="en-US" sz="1800" spc="-20" dirty="0" err="1">
                          <a:solidFill>
                            <a:srgbClr val="000099"/>
                          </a:solidFill>
                          <a:effectLst/>
                          <a:latin typeface="Arial" pitchFamily="34" charset="0"/>
                          <a:ea typeface="Times New Roman"/>
                          <a:cs typeface="Arial" pitchFamily="34" charset="0"/>
                        </a:rPr>
                        <a:t>không</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xảy</a:t>
                      </a:r>
                      <a:r>
                        <a:rPr lang="en-US" sz="1800" spc="-20" dirty="0">
                          <a:solidFill>
                            <a:srgbClr val="000099"/>
                          </a:solidFill>
                          <a:effectLst/>
                          <a:latin typeface="Arial" pitchFamily="34" charset="0"/>
                          <a:ea typeface="Times New Roman"/>
                          <a:cs typeface="Arial" pitchFamily="34" charset="0"/>
                        </a:rPr>
                        <a:t> </a:t>
                      </a:r>
                      <a:r>
                        <a:rPr lang="en-US" sz="1800" spc="-20" dirty="0" err="1">
                          <a:solidFill>
                            <a:srgbClr val="000099"/>
                          </a:solidFill>
                          <a:effectLst/>
                          <a:latin typeface="Arial" pitchFamily="34" charset="0"/>
                          <a:ea typeface="Times New Roman"/>
                          <a:cs typeface="Arial" pitchFamily="34" charset="0"/>
                        </a:rPr>
                        <a:t>ra</a:t>
                      </a:r>
                      <a:r>
                        <a:rPr lang="en-US" sz="1800" spc="-20" dirty="0">
                          <a:solidFill>
                            <a:srgbClr val="000099"/>
                          </a:solidFill>
                          <a:effectLst/>
                          <a:latin typeface="Arial" pitchFamily="34" charset="0"/>
                          <a:ea typeface="Times New Roman"/>
                          <a:cs typeface="Arial" pitchFamily="34" charset="0"/>
                        </a:rPr>
                        <a:t> tai </a:t>
                      </a:r>
                      <a:r>
                        <a:rPr lang="en-US" sz="1800" spc="-20" dirty="0" err="1">
                          <a:solidFill>
                            <a:srgbClr val="000099"/>
                          </a:solidFill>
                          <a:effectLst/>
                          <a:latin typeface="Arial" pitchFamily="34" charset="0"/>
                          <a:ea typeface="Times New Roman"/>
                          <a:cs typeface="Arial" pitchFamily="34" charset="0"/>
                        </a:rPr>
                        <a:t>biến</a:t>
                      </a:r>
                      <a:r>
                        <a:rPr lang="en-US" sz="1800" spc="-20" dirty="0">
                          <a:solidFill>
                            <a:srgbClr val="000099"/>
                          </a:solidFill>
                          <a:effectLst/>
                          <a:latin typeface="Arial" pitchFamily="34" charset="0"/>
                          <a:ea typeface="Times New Roman"/>
                          <a:cs typeface="Arial" pitchFamily="34" charset="0"/>
                        </a:rPr>
                        <a:t>.</a:t>
                      </a:r>
                      <a:endParaRPr lang="en-US" sz="1800" dirty="0">
                        <a:solidFill>
                          <a:srgbClr val="000099"/>
                        </a:solidFill>
                        <a:effectLst/>
                        <a:latin typeface="Arial" pitchFamily="34" charset="0"/>
                        <a:ea typeface="Times New Roman"/>
                        <a:cs typeface="Arial" pitchFamily="34" charset="0"/>
                      </a:endParaRPr>
                    </a:p>
                    <a:p>
                      <a:pPr algn="just">
                        <a:lnSpc>
                          <a:spcPct val="115000"/>
                        </a:lnSpc>
                        <a:spcAft>
                          <a:spcPts val="0"/>
                        </a:spcAft>
                        <a:tabLst>
                          <a:tab pos="540385" algn="l"/>
                        </a:tabLst>
                      </a:pPr>
                      <a:r>
                        <a:rPr lang="en-US" sz="2000" dirty="0">
                          <a:solidFill>
                            <a:srgbClr val="000099"/>
                          </a:solidFill>
                          <a:effectLst/>
                          <a:latin typeface="Arial" pitchFamily="34" charset="0"/>
                          <a:ea typeface="Times New Roman"/>
                          <a:cs typeface="Arial" pitchFamily="34" charset="0"/>
                        </a:rPr>
                        <a:t> </a:t>
                      </a:r>
                    </a:p>
                  </a:txBody>
                  <a:tcPr marL="68580" marR="68580" marT="0" marB="0"/>
                </a:tc>
                <a:tc>
                  <a:txBody>
                    <a:bodyPr/>
                    <a:lstStyle/>
                    <a:p>
                      <a:pPr algn="ctr">
                        <a:spcAft>
                          <a:spcPts val="0"/>
                        </a:spcAft>
                      </a:pPr>
                      <a:endParaRPr lang="en-US" sz="2000" dirty="0" smtClean="0">
                        <a:solidFill>
                          <a:srgbClr val="000099"/>
                        </a:solidFill>
                        <a:effectLst/>
                        <a:latin typeface="Arial" pitchFamily="34" charset="0"/>
                        <a:cs typeface="Arial" pitchFamily="34" charset="0"/>
                      </a:endParaRPr>
                    </a:p>
                    <a:p>
                      <a:pPr algn="ctr">
                        <a:spcAft>
                          <a:spcPts val="0"/>
                        </a:spcAft>
                      </a:pPr>
                      <a:r>
                        <a:rPr lang="en-US" sz="2000" dirty="0" err="1" smtClean="0">
                          <a:solidFill>
                            <a:srgbClr val="000099"/>
                          </a:solidFill>
                          <a:effectLst/>
                          <a:latin typeface="Arial" pitchFamily="34" charset="0"/>
                          <a:cs typeface="Arial" pitchFamily="34" charset="0"/>
                        </a:rPr>
                        <a:t>Chính</a:t>
                      </a:r>
                      <a:endParaRPr lang="en-US" sz="2000" dirty="0" smtClean="0">
                        <a:solidFill>
                          <a:srgbClr val="000099"/>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821888"/>
            <a:ext cx="9144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Họ</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tên</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người</a:t>
            </a:r>
            <a:r>
              <a:rPr lang="en-US" dirty="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bệnh</a:t>
            </a:r>
            <a:r>
              <a:rPr lang="en-US" dirty="0" smtClean="0">
                <a:solidFill>
                  <a:srgbClr val="0000FF"/>
                </a:solidFill>
                <a:latin typeface="Arial" pitchFamily="34" charset="0"/>
                <a:ea typeface="Times New Roman" pitchFamily="18" charset="0"/>
                <a:cs typeface="Arial" pitchFamily="34" charset="0"/>
              </a:rPr>
              <a:t>: </a:t>
            </a:r>
            <a:r>
              <a:rPr lang="en-US" dirty="0" smtClean="0">
                <a:solidFill>
                  <a:srgbClr val="0000FF"/>
                </a:solidFill>
                <a:ea typeface="Times New Roman" pitchFamily="18" charset="0"/>
                <a:cs typeface="Arial" pitchFamily="34" charset="0"/>
              </a:rPr>
              <a:t>NGUYỄN VĂN T</a:t>
            </a:r>
            <a:r>
              <a:rPr lang="en-US" dirty="0" smtClean="0">
                <a:solidFill>
                  <a:srgbClr val="FF0000"/>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Sinh</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năm</a:t>
            </a:r>
            <a:r>
              <a:rPr lang="en-US" dirty="0" smtClean="0">
                <a:solidFill>
                  <a:srgbClr val="0000FF"/>
                </a:solidFill>
                <a:latin typeface="Arial" pitchFamily="34" charset="0"/>
                <a:ea typeface="Times New Roman" pitchFamily="18" charset="0"/>
                <a:cs typeface="Arial" pitchFamily="34" charset="0"/>
              </a:rPr>
              <a:t>:</a:t>
            </a:r>
            <a:r>
              <a:rPr lang="en-US" dirty="0" smtClean="0">
                <a:solidFill>
                  <a:srgbClr val="0000FF"/>
                </a:solidFill>
                <a:ea typeface="Times New Roman" pitchFamily="18" charset="0"/>
                <a:cs typeface="Arial" pitchFamily="34" charset="0"/>
              </a:rPr>
              <a:t> 1963               </a:t>
            </a:r>
            <a:r>
              <a:rPr lang="en-US" dirty="0" smtClean="0">
                <a:solidFill>
                  <a:srgbClr val="0000FF"/>
                </a:solidFill>
                <a:latin typeface="Arial" pitchFamily="34" charset="0"/>
                <a:ea typeface="Times New Roman" pitchFamily="18" charset="0"/>
                <a:cs typeface="Arial" pitchFamily="34" charset="0"/>
              </a:rPr>
              <a:t>Nam</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Nữ</a:t>
            </a:r>
            <a:r>
              <a:rPr lang="en-US" dirty="0">
                <a:solidFill>
                  <a:srgbClr val="0000FF"/>
                </a:solidFill>
                <a:latin typeface="Arial" pitchFamily="34" charset="0"/>
                <a:ea typeface="Times New Roman" pitchFamily="18" charset="0"/>
                <a:cs typeface="Arial" pitchFamily="34" charset="0"/>
              </a:rPr>
              <a:t>: </a:t>
            </a:r>
            <a:r>
              <a:rPr lang="en-US" dirty="0" smtClean="0">
                <a:solidFill>
                  <a:srgbClr val="000099"/>
                </a:solidFill>
                <a:latin typeface="Arial" pitchFamily="34" charset="0"/>
                <a:ea typeface="Times New Roman" pitchFamily="18" charset="0"/>
                <a:cs typeface="Arial" pitchFamily="34" charset="0"/>
              </a:rPr>
              <a:t>Nam</a:t>
            </a:r>
            <a:endParaRPr lang="en-US" dirty="0">
              <a:solidFill>
                <a:srgbClr val="000099"/>
              </a:solidFill>
              <a:latin typeface="Arial" pitchFamily="34" charset="0"/>
              <a:cs typeface="Arial" pitchFamily="34" charset="0"/>
            </a:endParaRPr>
          </a:p>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Số</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giường</a:t>
            </a:r>
            <a:r>
              <a:rPr lang="en-US" dirty="0">
                <a:solidFill>
                  <a:srgbClr val="0000FF"/>
                </a:solidFill>
                <a:latin typeface="Arial" pitchFamily="34" charset="0"/>
                <a:ea typeface="Times New Roman" pitchFamily="18" charset="0"/>
                <a:cs typeface="Arial" pitchFamily="34" charset="0"/>
              </a:rPr>
              <a:t>: </a:t>
            </a:r>
            <a:r>
              <a:rPr lang="en-US" dirty="0" smtClean="0">
                <a:solidFill>
                  <a:srgbClr val="0000FF"/>
                </a:solidFill>
                <a:latin typeface="Arial" pitchFamily="34" charset="0"/>
                <a:ea typeface="Times New Roman" pitchFamily="18" charset="0"/>
                <a:cs typeface="Arial" pitchFamily="34" charset="0"/>
              </a:rPr>
              <a:t>15          </a:t>
            </a:r>
            <a:r>
              <a:rPr lang="en-US" dirty="0" err="1">
                <a:solidFill>
                  <a:srgbClr val="0000FF"/>
                </a:solidFill>
                <a:latin typeface="Arial" pitchFamily="34" charset="0"/>
                <a:ea typeface="Times New Roman" pitchFamily="18" charset="0"/>
                <a:cs typeface="Arial" pitchFamily="34" charset="0"/>
              </a:rPr>
              <a:t>Phòng</a:t>
            </a:r>
            <a:r>
              <a:rPr lang="en-US" dirty="0">
                <a:solidFill>
                  <a:srgbClr val="0000FF"/>
                </a:solidFill>
                <a:latin typeface="Arial" pitchFamily="34" charset="0"/>
                <a:ea typeface="Times New Roman" pitchFamily="18" charset="0"/>
                <a:cs typeface="Arial" pitchFamily="34" charset="0"/>
              </a:rPr>
              <a:t>: </a:t>
            </a:r>
            <a:r>
              <a:rPr lang="en-US" dirty="0" smtClean="0">
                <a:solidFill>
                  <a:srgbClr val="0000FF"/>
                </a:solidFill>
                <a:latin typeface="Arial" pitchFamily="34" charset="0"/>
                <a:ea typeface="Times New Roman" pitchFamily="18" charset="0"/>
                <a:cs typeface="Arial" pitchFamily="34" charset="0"/>
              </a:rPr>
              <a:t>110		</a:t>
            </a:r>
            <a:r>
              <a:rPr lang="en-US" dirty="0" err="1" smtClean="0">
                <a:solidFill>
                  <a:srgbClr val="0000FF"/>
                </a:solidFill>
                <a:latin typeface="Arial" pitchFamily="34" charset="0"/>
                <a:ea typeface="Times New Roman" pitchFamily="18" charset="0"/>
                <a:cs typeface="Arial" pitchFamily="34" charset="0"/>
              </a:rPr>
              <a:t>Khoa</a:t>
            </a:r>
            <a:r>
              <a:rPr lang="en-US" dirty="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Huyết</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học</a:t>
            </a:r>
            <a:r>
              <a:rPr lang="en-US" dirty="0" smtClean="0">
                <a:solidFill>
                  <a:srgbClr val="0000FF"/>
                </a:solidFill>
                <a:latin typeface="Arial" pitchFamily="34" charset="0"/>
                <a:ea typeface="Times New Roman" pitchFamily="18" charset="0"/>
                <a:cs typeface="Arial" pitchFamily="34" charset="0"/>
              </a:rPr>
              <a:t> - </a:t>
            </a:r>
            <a:r>
              <a:rPr lang="en-US" dirty="0" err="1" smtClean="0">
                <a:solidFill>
                  <a:srgbClr val="0000FF"/>
                </a:solidFill>
                <a:latin typeface="Arial" pitchFamily="34" charset="0"/>
                <a:ea typeface="Times New Roman" pitchFamily="18" charset="0"/>
                <a:cs typeface="Arial" pitchFamily="34" charset="0"/>
              </a:rPr>
              <a:t>truyền</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máu</a:t>
            </a:r>
            <a:endParaRPr lang="en-US" dirty="0">
              <a:solidFill>
                <a:srgbClr val="0000FF"/>
              </a:solidFill>
              <a:latin typeface="Arial" pitchFamily="34" charset="0"/>
              <a:cs typeface="Arial" pitchFamily="34" charset="0"/>
            </a:endParaRPr>
          </a:p>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Địa</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chỉ</a:t>
            </a:r>
            <a:r>
              <a:rPr lang="en-US" dirty="0">
                <a:solidFill>
                  <a:srgbClr val="0000FF"/>
                </a:solidFill>
                <a:latin typeface="Arial" pitchFamily="34" charset="0"/>
                <a:ea typeface="Times New Roman" pitchFamily="18" charset="0"/>
                <a:cs typeface="Arial" pitchFamily="34" charset="0"/>
              </a:rPr>
              <a:t>: </a:t>
            </a:r>
            <a:r>
              <a:rPr lang="vi-VN" dirty="0">
                <a:solidFill>
                  <a:srgbClr val="0000FF"/>
                </a:solidFill>
                <a:latin typeface="Arial" pitchFamily="34" charset="0"/>
                <a:ea typeface="Times New Roman" pitchFamily="18" charset="0"/>
                <a:cs typeface="Arial" pitchFamily="34" charset="0"/>
              </a:rPr>
              <a:t>Yên Bình, Hữu Lũng, Lạng </a:t>
            </a:r>
            <a:r>
              <a:rPr lang="vi-VN" dirty="0" smtClean="0">
                <a:solidFill>
                  <a:srgbClr val="0000FF"/>
                </a:solidFill>
                <a:latin typeface="Arial" pitchFamily="34" charset="0"/>
                <a:ea typeface="Times New Roman" pitchFamily="18" charset="0"/>
                <a:cs typeface="Arial" pitchFamily="34" charset="0"/>
              </a:rPr>
              <a:t>Sơn</a:t>
            </a:r>
            <a:endParaRPr lang="en-US" dirty="0" smtClean="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dirty="0" err="1" smtClean="0">
                <a:solidFill>
                  <a:srgbClr val="0000FF"/>
                </a:solidFill>
                <a:latin typeface="Arial" pitchFamily="34" charset="0"/>
                <a:ea typeface="Times New Roman" pitchFamily="18" charset="0"/>
                <a:cs typeface="Arial" pitchFamily="34" charset="0"/>
              </a:rPr>
              <a:t>Chẩn</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đoán</a:t>
            </a:r>
            <a:r>
              <a:rPr lang="en-US" dirty="0" smtClean="0">
                <a:solidFill>
                  <a:srgbClr val="0000FF"/>
                </a:solidFill>
                <a:latin typeface="Arial" pitchFamily="34" charset="0"/>
                <a:ea typeface="Times New Roman" pitchFamily="18" charset="0"/>
                <a:cs typeface="Arial" pitchFamily="34" charset="0"/>
              </a:rPr>
              <a:t>:  Thalassemia</a:t>
            </a:r>
            <a:endParaRPr lang="en-US"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26</a:t>
            </a:fld>
            <a:endParaRPr lang="en-US"/>
          </a:p>
        </p:txBody>
      </p:sp>
    </p:spTree>
    <p:extLst>
      <p:ext uri="{BB962C8B-B14F-4D97-AF65-F5344CB8AC3E}">
        <p14:creationId xmlns:p14="http://schemas.microsoft.com/office/powerpoint/2010/main" val="3985604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VIDEO</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a:xfrm>
            <a:off x="0" y="1885950"/>
            <a:ext cx="8915400" cy="2038350"/>
          </a:xfrm>
        </p:spPr>
        <p:txBody>
          <a:bodyPr>
            <a:normAutofit/>
          </a:bodyPr>
          <a:lstStyle/>
          <a:p>
            <a:pPr>
              <a:lnSpc>
                <a:spcPct val="150000"/>
              </a:lnSpc>
              <a:spcBef>
                <a:spcPts val="0"/>
              </a:spcBef>
            </a:pPr>
            <a:r>
              <a:rPr lang="en-US" b="1" dirty="0" smtClean="0">
                <a:solidFill>
                  <a:srgbClr val="000099"/>
                </a:solidFill>
                <a:latin typeface="Arial" pitchFamily="34" charset="0"/>
                <a:cs typeface="Arial" pitchFamily="34" charset="0"/>
              </a:rPr>
              <a:t>KỸ THUẬT</a:t>
            </a:r>
          </a:p>
          <a:p>
            <a:pPr>
              <a:lnSpc>
                <a:spcPct val="150000"/>
              </a:lnSpc>
              <a:spcBef>
                <a:spcPts val="0"/>
              </a:spcBef>
            </a:pPr>
            <a:r>
              <a:rPr lang="en-US" b="1" dirty="0" smtClean="0">
                <a:solidFill>
                  <a:srgbClr val="000099"/>
                </a:solidFill>
                <a:latin typeface="Arial" pitchFamily="34" charset="0"/>
                <a:cs typeface="Arial" pitchFamily="34" charset="0"/>
              </a:rPr>
              <a:t>TRUYỀN MÁU VÀ CHẾ PHẨM MÁU</a:t>
            </a:r>
          </a:p>
        </p:txBody>
      </p:sp>
      <p:sp>
        <p:nvSpPr>
          <p:cNvPr id="5" name="Slide Number Placeholder 4"/>
          <p:cNvSpPr>
            <a:spLocks noGrp="1"/>
          </p:cNvSpPr>
          <p:nvPr>
            <p:ph type="sldNum" sz="quarter" idx="12"/>
          </p:nvPr>
        </p:nvSpPr>
        <p:spPr/>
        <p:txBody>
          <a:bodyPr/>
          <a:lstStyle/>
          <a:p>
            <a:fld id="{4EAF65A9-22AB-466A-842E-C5BF9E56D958}" type="slidenum">
              <a:rPr lang="en-US" smtClean="0"/>
              <a:pPr/>
              <a:t>27</a:t>
            </a:fld>
            <a:endParaRPr lang="en-US"/>
          </a:p>
        </p:txBody>
      </p:sp>
    </p:spTree>
    <p:extLst>
      <p:ext uri="{BB962C8B-B14F-4D97-AF65-F5344CB8AC3E}">
        <p14:creationId xmlns:p14="http://schemas.microsoft.com/office/powerpoint/2010/main" val="270460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144000" cy="4343401"/>
          </a:xfrm>
        </p:spPr>
        <p:txBody>
          <a:bodyPr>
            <a:noAutofit/>
          </a:bodyPr>
          <a:lstStyle/>
          <a:p>
            <a:pPr>
              <a:lnSpc>
                <a:spcPct val="150000"/>
              </a:lnSpc>
              <a:spcBef>
                <a:spcPts val="0"/>
              </a:spcBef>
            </a:pPr>
            <a:endParaRPr lang="en-US" sz="2800" dirty="0" smtClean="0">
              <a:solidFill>
                <a:srgbClr val="000099"/>
              </a:solidFill>
              <a:latin typeface="Arial" pitchFamily="34" charset="0"/>
              <a:cs typeface="Arial" pitchFamily="34" charset="0"/>
            </a:endParaRPr>
          </a:p>
          <a:p>
            <a:pPr>
              <a:lnSpc>
                <a:spcPct val="150000"/>
              </a:lnSpc>
              <a:spcBef>
                <a:spcPts val="0"/>
              </a:spcBef>
            </a:pPr>
            <a:r>
              <a:rPr lang="en-US" b="1" dirty="0" err="1" smtClean="0">
                <a:solidFill>
                  <a:srgbClr val="000099"/>
                </a:solidFill>
                <a:latin typeface="Arial" pitchFamily="34" charset="0"/>
                <a:cs typeface="Arial" pitchFamily="34" charset="0"/>
              </a:rPr>
              <a:t>Câu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hỏi</a:t>
            </a:r>
            <a:r>
              <a:rPr lang="en-US" b="1" dirty="0" smtClean="0">
                <a:solidFill>
                  <a:srgbClr val="000099"/>
                </a:solidFill>
                <a:latin typeface="Arial" pitchFamily="34" charset="0"/>
                <a:cs typeface="Arial" pitchFamily="34" charset="0"/>
              </a:rPr>
              <a:t> 5:</a:t>
            </a:r>
          </a:p>
          <a:p>
            <a:pPr>
              <a:lnSpc>
                <a:spcPct val="150000"/>
              </a:lnSpc>
              <a:spcBef>
                <a:spcPts val="0"/>
              </a:spcBef>
            </a:pPr>
            <a:r>
              <a:rPr lang="en-US" b="1" dirty="0" err="1" smtClean="0">
                <a:solidFill>
                  <a:srgbClr val="000099"/>
                </a:solidFill>
                <a:latin typeface="Arial" pitchFamily="34" charset="0"/>
                <a:cs typeface="Arial" pitchFamily="34" charset="0"/>
              </a:rPr>
              <a:t>Các</a:t>
            </a:r>
            <a:r>
              <a:rPr lang="en-US" b="1" dirty="0" smtClean="0">
                <a:solidFill>
                  <a:srgbClr val="000099"/>
                </a:solidFill>
                <a:latin typeface="Arial" pitchFamily="34" charset="0"/>
                <a:cs typeface="Arial" pitchFamily="34" charset="0"/>
              </a:rPr>
              <a:t> tai </a:t>
            </a:r>
            <a:r>
              <a:rPr lang="en-US" b="1" dirty="0" err="1" smtClean="0">
                <a:solidFill>
                  <a:srgbClr val="000099"/>
                </a:solidFill>
                <a:latin typeface="Arial" pitchFamily="34" charset="0"/>
                <a:cs typeface="Arial" pitchFamily="34" charset="0"/>
              </a:rPr>
              <a:t>biến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có</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thể</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gặp</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khi</a:t>
            </a:r>
            <a:r>
              <a:rPr lang="en-US" b="1" dirty="0" smtClean="0">
                <a:solidFill>
                  <a:srgbClr val="000099"/>
                </a:solidFill>
                <a:latin typeface="Arial" pitchFamily="34" charset="0"/>
                <a:cs typeface="Arial" pitchFamily="34" charset="0"/>
              </a:rPr>
              <a:t> </a:t>
            </a:r>
          </a:p>
          <a:p>
            <a:pPr>
              <a:lnSpc>
                <a:spcPct val="150000"/>
              </a:lnSpc>
              <a:spcBef>
                <a:spcPts val="0"/>
              </a:spcBef>
            </a:pPr>
            <a:r>
              <a:rPr lang="en-US" b="1" dirty="0" err="1" smtClean="0">
                <a:solidFill>
                  <a:srgbClr val="000099"/>
                </a:solidFill>
                <a:latin typeface="Arial" pitchFamily="34" charset="0"/>
                <a:cs typeface="Arial" pitchFamily="34" charset="0"/>
              </a:rPr>
              <a:t>truyền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và</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phẩm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cho</a:t>
            </a:r>
            <a:r>
              <a:rPr lang="en-US" b="1" dirty="0" smtClean="0">
                <a:solidFill>
                  <a:srgbClr val="000099"/>
                </a:solidFill>
                <a:latin typeface="Arial" pitchFamily="34" charset="0"/>
                <a:cs typeface="Arial" pitchFamily="34" charset="0"/>
              </a:rPr>
              <a:t> NB?</a:t>
            </a:r>
          </a:p>
          <a:p>
            <a:pPr algn="l">
              <a:lnSpc>
                <a:spcPct val="150000"/>
              </a:lnSpc>
              <a:spcBef>
                <a:spcPts val="0"/>
              </a:spcBef>
            </a:pPr>
            <a:endParaRPr lang="en-US" sz="28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28</a:t>
            </a:fld>
            <a:endParaRPr lang="en-US"/>
          </a:p>
        </p:txBody>
      </p:sp>
      <p:sp>
        <p:nvSpPr>
          <p:cNvPr id="9"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9882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526"/>
            <a:ext cx="9182686" cy="64008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pitchFamily="34" charset="0"/>
                <a:ea typeface="Tahoma" pitchFamily="34" charset="0"/>
                <a:cs typeface="Arial" pitchFamily="34" charset="0"/>
              </a:rPr>
              <a:t>6.TAI BIẾN</a:t>
            </a:r>
            <a:endParaRPr lang="en-US" sz="2800" b="1" dirty="0">
              <a:solidFill>
                <a:schemeClr val="bg1"/>
              </a:solidFill>
              <a:latin typeface="Arial" pitchFamily="34" charset="0"/>
              <a:ea typeface="Tahoma" pitchFamily="34" charset="0"/>
              <a:cs typeface="Arial" pitchFamily="34" charset="0"/>
            </a:endParaRPr>
          </a:p>
        </p:txBody>
      </p:sp>
      <p:pic>
        <p:nvPicPr>
          <p:cNvPr id="7" name="Picture 3" descr="D:\ảnh\LOGO bachmai.jpg"/>
          <p:cNvPicPr>
            <a:picLocks noChangeAspect="1" noChangeArrowheads="1"/>
          </p:cNvPicPr>
          <p:nvPr/>
        </p:nvPicPr>
        <p:blipFill>
          <a:blip r:embed="rId3"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VN-Pro\Desktop\Quy chuan Logo Cao Dang y Bach Mai_nho.jpg"/>
          <p:cNvPicPr>
            <a:picLocks noChangeAspect="1" noChangeArrowheads="1"/>
          </p:cNvPicPr>
          <p:nvPr/>
        </p:nvPicPr>
        <p:blipFill>
          <a:blip r:embed="rId4"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685800" y="2952750"/>
            <a:ext cx="76200" cy="369332"/>
          </a:xfrm>
          <a:prstGeom prst="rect">
            <a:avLst/>
          </a:prstGeom>
          <a:noFill/>
        </p:spPr>
        <p:txBody>
          <a:bodyPr wrap="square" rtlCol="0">
            <a:spAutoFit/>
          </a:bodyPr>
          <a:lstStyle/>
          <a:p>
            <a:endParaRPr lang="en-US" dirty="0"/>
          </a:p>
        </p:txBody>
      </p:sp>
      <p:graphicFrame>
        <p:nvGraphicFramePr>
          <p:cNvPr id="9" name="Content Placeholder 8"/>
          <p:cNvGraphicFramePr>
            <a:graphicFrameLocks noGrp="1"/>
          </p:cNvGraphicFramePr>
          <p:nvPr>
            <p:ph idx="1"/>
            <p:extLst/>
          </p:nvPr>
        </p:nvGraphicFramePr>
        <p:xfrm>
          <a:off x="76200" y="666750"/>
          <a:ext cx="8991600" cy="443865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628650">
                <a:tc>
                  <a:txBody>
                    <a:bodyPr/>
                    <a:lstStyle/>
                    <a:p>
                      <a:pPr algn="ctr"/>
                      <a:r>
                        <a:rPr lang="en-US" sz="2800" dirty="0" smtClean="0">
                          <a:latin typeface="Arial" pitchFamily="34" charset="0"/>
                          <a:cs typeface="Arial" pitchFamily="34" charset="0"/>
                        </a:rPr>
                        <a:t>Tai </a:t>
                      </a:r>
                      <a:r>
                        <a:rPr lang="en-US" sz="2800" dirty="0" err="1" smtClean="0">
                          <a:latin typeface="Arial" pitchFamily="34" charset="0"/>
                          <a:cs typeface="Arial" pitchFamily="34" charset="0"/>
                        </a:rPr>
                        <a:t>biến</a:t>
                      </a:r>
                      <a:endParaRPr lang="en-US" sz="2800" dirty="0">
                        <a:latin typeface="Arial" pitchFamily="34" charset="0"/>
                        <a:cs typeface="Arial" pitchFamily="34" charset="0"/>
                      </a:endParaRPr>
                    </a:p>
                  </a:txBody>
                  <a:tcPr anchor="ctr"/>
                </a:tc>
                <a:tc>
                  <a:txBody>
                    <a:bodyPr/>
                    <a:lstStyle/>
                    <a:p>
                      <a:pPr algn="ctr"/>
                      <a:r>
                        <a:rPr lang="en-US" sz="2800" dirty="0" err="1" smtClean="0">
                          <a:latin typeface="Arial" pitchFamily="34" charset="0"/>
                          <a:cs typeface="Arial" pitchFamily="34" charset="0"/>
                        </a:rPr>
                        <a:t>Biểu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endParaRPr lang="en-US" sz="2800" dirty="0">
                        <a:latin typeface="Arial" pitchFamily="34" charset="0"/>
                        <a:cs typeface="Arial" pitchFamily="34" charset="0"/>
                      </a:endParaRPr>
                    </a:p>
                  </a:txBody>
                  <a:tcPr anchor="ctr"/>
                </a:tc>
                <a:tc>
                  <a:txBody>
                    <a:bodyPr/>
                    <a:lstStyle/>
                    <a:p>
                      <a:pPr algn="ctr"/>
                      <a:r>
                        <a:rPr lang="en-US" sz="2800" dirty="0" err="1" smtClean="0">
                          <a:latin typeface="Arial" pitchFamily="34" charset="0"/>
                          <a:cs typeface="Arial" pitchFamily="34" charset="0"/>
                        </a:rPr>
                        <a:t>Xử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trí</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628650">
                <a:tc>
                  <a:txBody>
                    <a:bodyPr/>
                    <a:lstStyle/>
                    <a:p>
                      <a:r>
                        <a:rPr lang="en-US" sz="2200" b="1" dirty="0" smtClean="0">
                          <a:latin typeface="Arial" pitchFamily="34" charset="0"/>
                          <a:cs typeface="Arial" pitchFamily="34" charset="0"/>
                        </a:rPr>
                        <a:t>1. </a:t>
                      </a:r>
                      <a:r>
                        <a:rPr lang="en-US" sz="2200" b="1" dirty="0" err="1" smtClean="0">
                          <a:latin typeface="Arial" pitchFamily="34" charset="0"/>
                          <a:cs typeface="Arial" pitchFamily="34" charset="0"/>
                        </a:rPr>
                        <a:t>Truyền</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nhầm</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nhóm</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máu</a:t>
                      </a:r>
                      <a:endParaRPr lang="en-US" sz="2200" b="1"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Khó</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thở</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tức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ngực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đau</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cột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sống</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hốt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hoảng</a:t>
                      </a:r>
                      <a:r>
                        <a:rPr lang="en-US" sz="2200" baseline="0" dirty="0" smtClean="0">
                          <a:latin typeface="Arial" pitchFamily="34" charset="0"/>
                          <a:cs typeface="Arial" pitchFamily="34" charset="0"/>
                        </a:rPr>
                        <a:t>... </a:t>
                      </a:r>
                      <a:endParaRPr lang="en-US" sz="2200"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Ngừng</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truyền</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báo</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bác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sỹ</a:t>
                      </a:r>
                      <a:endParaRPr lang="en-US" sz="2200" dirty="0">
                        <a:latin typeface="Arial" pitchFamily="34" charset="0"/>
                        <a:cs typeface="Arial" pitchFamily="34" charset="0"/>
                      </a:endParaRPr>
                    </a:p>
                  </a:txBody>
                  <a:tcPr/>
                </a:tc>
                <a:extLst>
                  <a:ext uri="{0D108BD9-81ED-4DB2-BD59-A6C34878D82A}">
                    <a16:rowId xmlns:a16="http://schemas.microsoft.com/office/drawing/2014/main" val="10001"/>
                  </a:ext>
                </a:extLst>
              </a:tr>
              <a:tr h="628650">
                <a:tc>
                  <a:txBody>
                    <a:bodyPr/>
                    <a:lstStyle/>
                    <a:p>
                      <a:r>
                        <a:rPr lang="en-US" sz="2200" b="1" dirty="0" smtClean="0">
                          <a:latin typeface="Arial" pitchFamily="34" charset="0"/>
                          <a:cs typeface="Arial" pitchFamily="34" charset="0"/>
                        </a:rPr>
                        <a:t>2. </a:t>
                      </a:r>
                      <a:r>
                        <a:rPr lang="en-US" sz="2200" b="1" dirty="0" err="1" smtClean="0">
                          <a:latin typeface="Arial" pitchFamily="34" charset="0"/>
                          <a:cs typeface="Arial" pitchFamily="34" charset="0"/>
                        </a:rPr>
                        <a:t>Phản</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vệ</a:t>
                      </a:r>
                      <a:endParaRPr lang="en-US" sz="2200" b="1"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Mày</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đay</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mạch</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nhanh</a:t>
                      </a:r>
                      <a:r>
                        <a:rPr lang="en-US" sz="2200" baseline="0" dirty="0" smtClean="0">
                          <a:latin typeface="Arial" pitchFamily="34" charset="0"/>
                          <a:cs typeface="Arial" pitchFamily="34" charset="0"/>
                        </a:rPr>
                        <a:t>, HA </a:t>
                      </a:r>
                      <a:r>
                        <a:rPr lang="en-US" sz="2200" baseline="0" dirty="0" err="1" smtClean="0">
                          <a:latin typeface="Arial" pitchFamily="34" charset="0"/>
                          <a:cs typeface="Arial" pitchFamily="34" charset="0"/>
                        </a:rPr>
                        <a:t>tụt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khó</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thở</a:t>
                      </a:r>
                      <a:r>
                        <a:rPr lang="en-US" sz="2200" baseline="0" dirty="0" smtClean="0">
                          <a:latin typeface="Arial" pitchFamily="34" charset="0"/>
                          <a:cs typeface="Arial" pitchFamily="34" charset="0"/>
                        </a:rPr>
                        <a:t>...</a:t>
                      </a:r>
                      <a:endParaRPr lang="en-US" sz="2200"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Xử</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trí</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theo</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thông</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tư</a:t>
                      </a:r>
                      <a:r>
                        <a:rPr lang="en-US" sz="2200" baseline="0" dirty="0" smtClean="0">
                          <a:latin typeface="Arial" pitchFamily="34" charset="0"/>
                          <a:cs typeface="Arial" pitchFamily="34" charset="0"/>
                        </a:rPr>
                        <a:t> 51/2017/TT-BYT</a:t>
                      </a:r>
                      <a:endParaRPr lang="en-US" sz="2200" dirty="0">
                        <a:latin typeface="Arial" pitchFamily="34" charset="0"/>
                        <a:cs typeface="Arial" pitchFamily="34" charset="0"/>
                      </a:endParaRPr>
                    </a:p>
                  </a:txBody>
                  <a:tcPr/>
                </a:tc>
                <a:extLst>
                  <a:ext uri="{0D108BD9-81ED-4DB2-BD59-A6C34878D82A}">
                    <a16:rowId xmlns:a16="http://schemas.microsoft.com/office/drawing/2014/main" val="10002"/>
                  </a:ext>
                </a:extLst>
              </a:tr>
              <a:tr h="628650">
                <a:tc>
                  <a:txBody>
                    <a:bodyPr/>
                    <a:lstStyle/>
                    <a:p>
                      <a:r>
                        <a:rPr lang="en-US" sz="2200" b="1" dirty="0" smtClean="0">
                          <a:latin typeface="Arial" pitchFamily="34" charset="0"/>
                          <a:cs typeface="Arial" pitchFamily="34" charset="0"/>
                        </a:rPr>
                        <a:t>3. Tan </a:t>
                      </a:r>
                      <a:r>
                        <a:rPr lang="en-US" sz="2200" b="1" dirty="0" err="1" smtClean="0">
                          <a:latin typeface="Arial" pitchFamily="34" charset="0"/>
                          <a:cs typeface="Arial" pitchFamily="34" charset="0"/>
                        </a:rPr>
                        <a:t>máu</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miễn</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dịch</a:t>
                      </a:r>
                      <a:endParaRPr lang="en-US" sz="2200" b="1"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Khó</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thở</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tức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ngực</a:t>
                      </a:r>
                      <a:r>
                        <a:rPr lang="en-US" sz="2200" baseline="0" dirty="0" smtClean="0">
                          <a:latin typeface="Arial" pitchFamily="34" charset="0"/>
                          <a:cs typeface="Arial" pitchFamily="34" charset="0"/>
                        </a:rPr>
                        <a:t>, da </a:t>
                      </a:r>
                      <a:r>
                        <a:rPr lang="en-US" sz="2200" baseline="0" dirty="0" err="1" smtClean="0">
                          <a:latin typeface="Arial" pitchFamily="34" charset="0"/>
                          <a:cs typeface="Arial" pitchFamily="34" charset="0"/>
                        </a:rPr>
                        <a:t>xanh</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xao</a:t>
                      </a:r>
                      <a:r>
                        <a:rPr lang="en-US" sz="2200" baseline="0" dirty="0" smtClean="0">
                          <a:latin typeface="Arial" pitchFamily="34" charset="0"/>
                          <a:cs typeface="Arial" pitchFamily="34" charset="0"/>
                        </a:rPr>
                        <a:t>...</a:t>
                      </a:r>
                      <a:endParaRPr lang="en-US" sz="2200" dirty="0">
                        <a:latin typeface="Arial" pitchFamily="34" charset="0"/>
                        <a:cs typeface="Arial" pitchFamily="34" charset="0"/>
                      </a:endParaRPr>
                    </a:p>
                  </a:txBody>
                  <a:tcPr/>
                </a:tc>
                <a:tc>
                  <a:txBody>
                    <a:bodyPr/>
                    <a:lstStyle/>
                    <a:p>
                      <a:r>
                        <a:rPr lang="en-US" sz="2200" dirty="0" smtClean="0">
                          <a:latin typeface="Arial" pitchFamily="34" charset="0"/>
                          <a:cs typeface="Arial" pitchFamily="34" charset="0"/>
                        </a:rPr>
                        <a:t>Theo y </a:t>
                      </a:r>
                      <a:r>
                        <a:rPr lang="en-US" sz="2200" dirty="0" err="1" smtClean="0">
                          <a:latin typeface="Arial" pitchFamily="34" charset="0"/>
                          <a:cs typeface="Arial" pitchFamily="34" charset="0"/>
                        </a:rPr>
                        <a:t>lệnh</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bác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sỹ</a:t>
                      </a:r>
                      <a:endParaRPr lang="en-US" sz="2200" dirty="0">
                        <a:latin typeface="Arial" pitchFamily="34" charset="0"/>
                        <a:cs typeface="Arial" pitchFamily="34" charset="0"/>
                      </a:endParaRPr>
                    </a:p>
                  </a:txBody>
                  <a:tcPr/>
                </a:tc>
                <a:extLst>
                  <a:ext uri="{0D108BD9-81ED-4DB2-BD59-A6C34878D82A}">
                    <a16:rowId xmlns:a16="http://schemas.microsoft.com/office/drawing/2014/main" val="10003"/>
                  </a:ext>
                </a:extLst>
              </a:tr>
              <a:tr h="628650">
                <a:tc>
                  <a:txBody>
                    <a:bodyPr/>
                    <a:lstStyle/>
                    <a:p>
                      <a:r>
                        <a:rPr lang="en-US" sz="2200" b="1" dirty="0" smtClean="0">
                          <a:latin typeface="Arial" pitchFamily="34" charset="0"/>
                          <a:cs typeface="Arial" pitchFamily="34" charset="0"/>
                        </a:rPr>
                        <a:t>4. </a:t>
                      </a:r>
                      <a:r>
                        <a:rPr lang="en-US" sz="2200" b="1" dirty="0" err="1" smtClean="0">
                          <a:latin typeface="Arial" pitchFamily="34" charset="0"/>
                          <a:cs typeface="Arial" pitchFamily="34" charset="0"/>
                        </a:rPr>
                        <a:t>Nhiễm</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khuẩn</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huyết</a:t>
                      </a:r>
                      <a:endParaRPr lang="en-US" sz="2200" b="1"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Sốt</a:t>
                      </a:r>
                      <a:r>
                        <a:rPr lang="en-US" sz="2200" dirty="0" smtClean="0">
                          <a:latin typeface="Arial" pitchFamily="34" charset="0"/>
                          <a:cs typeface="Arial" pitchFamily="34" charset="0"/>
                        </a:rPr>
                        <a: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môi</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khô</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lưỡi</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bẩn</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mặt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hốc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hác</a:t>
                      </a:r>
                      <a:r>
                        <a:rPr lang="en-US" sz="2200" baseline="0" dirty="0" smtClean="0">
                          <a:latin typeface="Arial" pitchFamily="34" charset="0"/>
                          <a:cs typeface="Arial" pitchFamily="34" charset="0"/>
                        </a:rPr>
                        <a:t>...</a:t>
                      </a:r>
                      <a:endParaRPr lang="en-US" sz="2200"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Chườm</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ấm</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thực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hiện</a:t>
                      </a:r>
                      <a:r>
                        <a:rPr lang="en-US" sz="2200" baseline="0" dirty="0" smtClean="0">
                          <a:latin typeface="Arial" pitchFamily="34" charset="0"/>
                          <a:cs typeface="Arial" pitchFamily="34" charset="0"/>
                        </a:rPr>
                        <a:t> y </a:t>
                      </a:r>
                      <a:r>
                        <a:rPr lang="en-US" sz="2200" baseline="0" dirty="0" err="1" smtClean="0">
                          <a:latin typeface="Arial" pitchFamily="34" charset="0"/>
                          <a:cs typeface="Arial" pitchFamily="34" charset="0"/>
                        </a:rPr>
                        <a:t>lệnh</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khác</a:t>
                      </a:r>
                      <a:endParaRPr lang="en-US" sz="2200" dirty="0">
                        <a:latin typeface="Arial" pitchFamily="34" charset="0"/>
                        <a:cs typeface="Arial" pitchFamily="34" charset="0"/>
                      </a:endParaRPr>
                    </a:p>
                  </a:txBody>
                  <a:tcPr/>
                </a:tc>
                <a:extLst>
                  <a:ext uri="{0D108BD9-81ED-4DB2-BD59-A6C34878D82A}">
                    <a16:rowId xmlns:a16="http://schemas.microsoft.com/office/drawing/2014/main" val="10004"/>
                  </a:ext>
                </a:extLst>
              </a:tr>
              <a:tr h="628650">
                <a:tc>
                  <a:txBody>
                    <a:bodyPr/>
                    <a:lstStyle/>
                    <a:p>
                      <a:r>
                        <a:rPr lang="en-US" sz="2200" b="1" dirty="0" smtClean="0">
                          <a:latin typeface="Arial" pitchFamily="34" charset="0"/>
                          <a:cs typeface="Arial" pitchFamily="34" charset="0"/>
                        </a:rPr>
                        <a:t>5. HC</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xuất</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huyết</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sau</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truyền</a:t>
                      </a:r>
                      <a:r>
                        <a:rPr lang="en-US" sz="2200" b="1" baseline="0" dirty="0" smtClean="0">
                          <a:latin typeface="Arial" pitchFamily="34" charset="0"/>
                          <a:cs typeface="Arial" pitchFamily="34" charset="0"/>
                        </a:rPr>
                        <a:t> </a:t>
                      </a:r>
                      <a:r>
                        <a:rPr lang="en-US" sz="2200" b="1" baseline="0" dirty="0" err="1" smtClean="0">
                          <a:latin typeface="Arial" pitchFamily="34" charset="0"/>
                          <a:cs typeface="Arial" pitchFamily="34" charset="0"/>
                        </a:rPr>
                        <a:t>máu</a:t>
                      </a:r>
                      <a:endParaRPr lang="en-US" sz="2200" b="1" dirty="0">
                        <a:latin typeface="Arial" pitchFamily="34" charset="0"/>
                        <a:cs typeface="Arial" pitchFamily="34" charset="0"/>
                      </a:endParaRPr>
                    </a:p>
                  </a:txBody>
                  <a:tcPr/>
                </a:tc>
                <a:tc>
                  <a:txBody>
                    <a:bodyPr/>
                    <a:lstStyle/>
                    <a:p>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huyết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dưới</a:t>
                      </a:r>
                      <a:r>
                        <a:rPr lang="en-US" sz="2200" baseline="0" dirty="0" smtClean="0">
                          <a:latin typeface="Arial" pitchFamily="34" charset="0"/>
                          <a:cs typeface="Arial" pitchFamily="34" charset="0"/>
                        </a:rPr>
                        <a:t> da, </a:t>
                      </a:r>
                      <a:r>
                        <a:rPr lang="en-US" sz="2200" baseline="0" dirty="0" err="1" smtClean="0">
                          <a:latin typeface="Arial" pitchFamily="34" charset="0"/>
                          <a:cs typeface="Arial" pitchFamily="34" charset="0"/>
                        </a:rPr>
                        <a:t>niêm</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mạc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tạng</a:t>
                      </a:r>
                      <a:endParaRPr lang="en-US" sz="2200" dirty="0">
                        <a:latin typeface="Arial" pitchFamily="34" charset="0"/>
                        <a:cs typeface="Arial" pitchFamily="34" charset="0"/>
                      </a:endParaRPr>
                    </a:p>
                  </a:txBody>
                  <a:tcPr/>
                </a:tc>
                <a:tc>
                  <a:txBody>
                    <a:bodyPr/>
                    <a:lstStyle/>
                    <a:p>
                      <a:r>
                        <a:rPr lang="en-US" sz="2200" dirty="0" smtClean="0">
                          <a:latin typeface="Arial" pitchFamily="34" charset="0"/>
                          <a:cs typeface="Arial" pitchFamily="34" charset="0"/>
                        </a:rPr>
                        <a:t>Theo y </a:t>
                      </a:r>
                      <a:r>
                        <a:rPr lang="en-US" sz="2200" dirty="0" err="1" smtClean="0">
                          <a:latin typeface="Arial" pitchFamily="34" charset="0"/>
                          <a:cs typeface="Arial" pitchFamily="34" charset="0"/>
                        </a:rPr>
                        <a:t>lệnh</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bác</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sỹ</a:t>
                      </a:r>
                      <a:endParaRPr lang="en-US" sz="22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0605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CÂU HỎI 1</a:t>
            </a:r>
            <a:endParaRPr lang="en-US" sz="2800" b="1" dirty="0">
              <a:solidFill>
                <a:schemeClr val="bg1"/>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762000" y="1143000"/>
            <a:ext cx="81534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85800"/>
            <a:ext cx="9067799" cy="4457700"/>
          </a:xfrm>
        </p:spPr>
        <p:txBody>
          <a:bodyPr>
            <a:noAutofit/>
          </a:bodyPr>
          <a:lstStyle/>
          <a:p>
            <a:pPr>
              <a:lnSpc>
                <a:spcPct val="150000"/>
              </a:lnSpc>
              <a:spcBef>
                <a:spcPts val="0"/>
              </a:spcBef>
            </a:pPr>
            <a:r>
              <a:rPr lang="en-US" sz="2800" b="1" dirty="0" err="1" smtClean="0">
                <a:solidFill>
                  <a:srgbClr val="0033CC"/>
                </a:solidFill>
                <a:latin typeface="Arial" pitchFamily="34" charset="0"/>
                <a:ea typeface="Tahoma" pitchFamily="34" charset="0"/>
                <a:cs typeface="Arial" pitchFamily="34" charset="0"/>
              </a:rPr>
              <a:t>Chức</a:t>
            </a:r>
            <a:r>
              <a:rPr lang="en-US" sz="2800" b="1" dirty="0" smtClean="0">
                <a:solidFill>
                  <a:srgbClr val="0033CC"/>
                </a:solidFill>
                <a:latin typeface="Arial" pitchFamily="34" charset="0"/>
                <a:ea typeface="Tahoma" pitchFamily="34" charset="0"/>
                <a:cs typeface="Arial" pitchFamily="34" charset="0"/>
              </a:rPr>
              <a:t> </a:t>
            </a:r>
            <a:r>
              <a:rPr lang="en-US" sz="2800" b="1" dirty="0" err="1" smtClean="0">
                <a:solidFill>
                  <a:srgbClr val="0033CC"/>
                </a:solidFill>
                <a:latin typeface="Arial" pitchFamily="34" charset="0"/>
                <a:ea typeface="Tahoma" pitchFamily="34" charset="0"/>
                <a:cs typeface="Arial" pitchFamily="34" charset="0"/>
              </a:rPr>
              <a:t>năng</a:t>
            </a:r>
            <a:r>
              <a:rPr lang="en-US" sz="2800" b="1" dirty="0" smtClean="0">
                <a:solidFill>
                  <a:srgbClr val="0033CC"/>
                </a:solidFill>
                <a:latin typeface="Arial" pitchFamily="34" charset="0"/>
                <a:ea typeface="Tahoma" pitchFamily="34" charset="0"/>
                <a:cs typeface="Arial" pitchFamily="34" charset="0"/>
              </a:rPr>
              <a:t> </a:t>
            </a:r>
            <a:r>
              <a:rPr lang="en-US" sz="2800" b="1" dirty="0" err="1" smtClean="0">
                <a:solidFill>
                  <a:srgbClr val="0033CC"/>
                </a:solidFill>
                <a:latin typeface="Arial" pitchFamily="34" charset="0"/>
                <a:ea typeface="Tahoma" pitchFamily="34" charset="0"/>
                <a:cs typeface="Arial" pitchFamily="34" charset="0"/>
              </a:rPr>
              <a:t>của</a:t>
            </a:r>
            <a:r>
              <a:rPr lang="en-US" sz="2800" b="1" dirty="0" smtClean="0">
                <a:solidFill>
                  <a:srgbClr val="0033CC"/>
                </a:solidFill>
                <a:latin typeface="Arial" pitchFamily="34" charset="0"/>
                <a:ea typeface="Tahoma" pitchFamily="34" charset="0"/>
                <a:cs typeface="Arial" pitchFamily="34" charset="0"/>
              </a:rPr>
              <a:t> </a:t>
            </a:r>
            <a:r>
              <a:rPr lang="en-US" sz="2800" b="1" dirty="0" err="1" smtClean="0">
                <a:solidFill>
                  <a:srgbClr val="0033CC"/>
                </a:solidFill>
                <a:latin typeface="Arial" pitchFamily="34" charset="0"/>
                <a:ea typeface="Tahoma" pitchFamily="34" charset="0"/>
                <a:cs typeface="Arial" pitchFamily="34" charset="0"/>
              </a:rPr>
              <a:t>máu</a:t>
            </a:r>
            <a:r>
              <a:rPr lang="en-US" sz="2800" b="1" dirty="0" smtClean="0">
                <a:solidFill>
                  <a:srgbClr val="0033CC"/>
                </a:solidFill>
                <a:latin typeface="Arial" pitchFamily="34" charset="0"/>
                <a:ea typeface="Tahoma" pitchFamily="34" charset="0"/>
                <a:cs typeface="Arial" pitchFamily="34" charset="0"/>
              </a:rPr>
              <a:t>:</a:t>
            </a:r>
            <a:endParaRPr lang="en-US" sz="2800" b="1" dirty="0" smtClean="0">
              <a:solidFill>
                <a:srgbClr val="0033CC"/>
              </a:solidFill>
              <a:latin typeface="Arial" pitchFamily="34" charset="0"/>
              <a:ea typeface="Tahoma" pitchFamily="34" charset="0"/>
              <a:cs typeface="Arial" pitchFamily="34" charset="0"/>
            </a:endParaRPr>
          </a:p>
          <a:p>
            <a:pPr marL="514350" indent="-514350" algn="just">
              <a:spcBef>
                <a:spcPts val="0"/>
              </a:spcBef>
              <a:buAutoNum type="arabicPeriod"/>
            </a:pPr>
            <a:r>
              <a:rPr lang="en-US" sz="2200" dirty="0" err="1">
                <a:solidFill>
                  <a:srgbClr val="0033CC"/>
                </a:solidFill>
                <a:latin typeface="Arial" pitchFamily="34" charset="0"/>
                <a:ea typeface="Tahoma" pitchFamily="34" charset="0"/>
                <a:cs typeface="Arial" pitchFamily="34" charset="0"/>
              </a:rPr>
              <a:t>V</a:t>
            </a:r>
            <a:r>
              <a:rPr lang="en-US" sz="2200" dirty="0" err="1" smtClean="0">
                <a:solidFill>
                  <a:srgbClr val="0033CC"/>
                </a:solidFill>
                <a:latin typeface="Arial" pitchFamily="34" charset="0"/>
                <a:ea typeface="Tahoma" pitchFamily="34" charset="0"/>
                <a:cs typeface="Arial" pitchFamily="34" charset="0"/>
              </a:rPr>
              <a:t>ận</a:t>
            </a:r>
            <a:r>
              <a:rPr lang="en-US" sz="2200" dirty="0" smtClean="0">
                <a:solidFill>
                  <a:srgbClr val="0033CC"/>
                </a:solidFill>
                <a:latin typeface="Arial" pitchFamily="34" charset="0"/>
                <a:ea typeface="Tahoma" pitchFamily="34" charset="0"/>
                <a:cs typeface="Arial" pitchFamily="34" charset="0"/>
              </a:rPr>
              <a:t> </a:t>
            </a:r>
            <a:r>
              <a:rPr lang="en-US" sz="2200" dirty="0" err="1" smtClean="0">
                <a:solidFill>
                  <a:srgbClr val="0033CC"/>
                </a:solidFill>
                <a:latin typeface="Arial" pitchFamily="34" charset="0"/>
                <a:ea typeface="Tahoma" pitchFamily="34" charset="0"/>
                <a:cs typeface="Arial" pitchFamily="34" charset="0"/>
              </a:rPr>
              <a:t>chuyển</a:t>
            </a:r>
            <a:r>
              <a:rPr lang="en-US" sz="2200" dirty="0" smtClean="0">
                <a:solidFill>
                  <a:srgbClr val="0033CC"/>
                </a:solidFill>
                <a:latin typeface="Arial" pitchFamily="34" charset="0"/>
                <a:ea typeface="Tahoma" pitchFamily="34" charset="0"/>
                <a:cs typeface="Arial" pitchFamily="34" charset="0"/>
              </a:rPr>
              <a:t> </a:t>
            </a:r>
            <a:r>
              <a:rPr lang="en-US" sz="2200" dirty="0">
                <a:solidFill>
                  <a:srgbClr val="0033CC"/>
                </a:solidFill>
                <a:latin typeface="Arial" pitchFamily="34" charset="0"/>
                <a:ea typeface="Tahoma" pitchFamily="34" charset="0"/>
                <a:cs typeface="Arial" pitchFamily="34" charset="0"/>
              </a:rPr>
              <a:t>O2 </a:t>
            </a:r>
            <a:r>
              <a:rPr lang="en-US" sz="2200" dirty="0" err="1">
                <a:solidFill>
                  <a:srgbClr val="0033CC"/>
                </a:solidFill>
                <a:latin typeface="Arial" pitchFamily="34" charset="0"/>
                <a:ea typeface="Tahoma" pitchFamily="34" charset="0"/>
                <a:cs typeface="Arial" pitchFamily="34" charset="0"/>
              </a:rPr>
              <a:t>và</a:t>
            </a:r>
            <a:r>
              <a:rPr lang="en-US" sz="2200" dirty="0">
                <a:solidFill>
                  <a:srgbClr val="0033CC"/>
                </a:solidFill>
                <a:latin typeface="Arial" pitchFamily="34" charset="0"/>
                <a:ea typeface="Tahoma" pitchFamily="34" charset="0"/>
                <a:cs typeface="Arial" pitchFamily="34" charset="0"/>
              </a:rPr>
              <a:t> </a:t>
            </a:r>
            <a:r>
              <a:rPr lang="en-US" sz="2200" dirty="0" smtClean="0">
                <a:solidFill>
                  <a:srgbClr val="0033CC"/>
                </a:solidFill>
                <a:latin typeface="Arial" pitchFamily="34" charset="0"/>
                <a:ea typeface="Tahoma" pitchFamily="34" charset="0"/>
                <a:cs typeface="Arial" pitchFamily="34" charset="0"/>
              </a:rPr>
              <a:t>CO2 </a:t>
            </a:r>
            <a:endParaRPr lang="en-US" sz="2200" dirty="0">
              <a:solidFill>
                <a:srgbClr val="0033CC"/>
              </a:solidFill>
              <a:latin typeface="Arial" pitchFamily="34" charset="0"/>
              <a:ea typeface="Tahoma" pitchFamily="34" charset="0"/>
              <a:cs typeface="Arial" pitchFamily="34" charset="0"/>
            </a:endParaRPr>
          </a:p>
          <a:p>
            <a:pPr marL="514350" indent="-514350" algn="just">
              <a:spcBef>
                <a:spcPts val="0"/>
              </a:spcBef>
              <a:buAutoNum type="arabicPeriod"/>
            </a:pPr>
            <a:r>
              <a:rPr lang="vi-VN" sz="2200" dirty="0">
                <a:solidFill>
                  <a:srgbClr val="0033CC"/>
                </a:solidFill>
                <a:latin typeface="Arial" panose="020B0604020202020204" pitchFamily="34" charset="0"/>
                <a:ea typeface="Tahoma" pitchFamily="34" charset="0"/>
                <a:cs typeface="Arial" panose="020B0604020202020204" pitchFamily="34" charset="0"/>
              </a:rPr>
              <a:t>Vận chuyển chất dinh dưỡng từ ống tiêu hoá đến các tế bào và vận chuyển các sản phẩm đào thải từ quá trình chuyển hoá tế bào đến cơ quan đào </a:t>
            </a:r>
            <a:r>
              <a:rPr lang="vi-VN" sz="2200" dirty="0" smtClean="0">
                <a:solidFill>
                  <a:srgbClr val="0033CC"/>
                </a:solidFill>
                <a:latin typeface="Arial" panose="020B0604020202020204" pitchFamily="34" charset="0"/>
                <a:ea typeface="Tahoma" pitchFamily="34" charset="0"/>
                <a:cs typeface="Arial" panose="020B0604020202020204" pitchFamily="34" charset="0"/>
              </a:rPr>
              <a:t>thải</a:t>
            </a:r>
            <a:r>
              <a:rPr lang="en-US" sz="2200" dirty="0" smtClean="0">
                <a:solidFill>
                  <a:srgbClr val="0033CC"/>
                </a:solidFill>
                <a:latin typeface="Arial" pitchFamily="34" charset="0"/>
                <a:ea typeface="Tahoma" pitchFamily="34" charset="0"/>
                <a:cs typeface="Arial" pitchFamily="34" charset="0"/>
              </a:rPr>
              <a:t>. </a:t>
            </a:r>
          </a:p>
          <a:p>
            <a:pPr marL="514350" indent="-514350" algn="just">
              <a:spcBef>
                <a:spcPts val="0"/>
              </a:spcBef>
              <a:buAutoNum type="arabicPeriod"/>
            </a:pPr>
            <a:r>
              <a:rPr lang="en-US" sz="2200" dirty="0" err="1">
                <a:solidFill>
                  <a:srgbClr val="0033CC"/>
                </a:solidFill>
                <a:latin typeface="Arial" pitchFamily="34" charset="0"/>
                <a:ea typeface="Tahoma" pitchFamily="34" charset="0"/>
                <a:cs typeface="Arial" pitchFamily="34" charset="0"/>
              </a:rPr>
              <a:t>Vận</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chuyển</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hormon</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từ</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tuyến</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nội</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tiết</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đến</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các</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tế</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bào</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đích</a:t>
            </a:r>
            <a:r>
              <a:rPr lang="en-US" sz="2200" dirty="0" smtClean="0">
                <a:solidFill>
                  <a:srgbClr val="0033CC"/>
                </a:solidFill>
                <a:latin typeface="Arial" pitchFamily="34" charset="0"/>
                <a:ea typeface="Tahoma" pitchFamily="34" charset="0"/>
                <a:cs typeface="Arial" pitchFamily="34" charset="0"/>
              </a:rPr>
              <a:t>.</a:t>
            </a:r>
          </a:p>
          <a:p>
            <a:pPr marL="514350" indent="-514350" algn="just">
              <a:spcBef>
                <a:spcPts val="0"/>
              </a:spcBef>
              <a:buAutoNum type="arabicPeriod"/>
            </a:pPr>
            <a:r>
              <a:rPr lang="en-US" sz="2200" dirty="0" smtClean="0">
                <a:solidFill>
                  <a:srgbClr val="0033CC"/>
                </a:solidFill>
                <a:latin typeface="Arial" pitchFamily="34" charset="0"/>
                <a:ea typeface="Tahoma" pitchFamily="34" charset="0"/>
                <a:cs typeface="Arial" pitchFamily="34" charset="0"/>
              </a:rPr>
              <a:t>C</a:t>
            </a:r>
            <a:r>
              <a:rPr lang="vi-VN" sz="2200" dirty="0" smtClean="0">
                <a:solidFill>
                  <a:srgbClr val="0033CC"/>
                </a:solidFill>
                <a:latin typeface="Arial" panose="020B0604020202020204" pitchFamily="34" charset="0"/>
                <a:ea typeface="Tahoma" pitchFamily="34" charset="0"/>
                <a:cs typeface="Arial" panose="020B0604020202020204" pitchFamily="34" charset="0"/>
              </a:rPr>
              <a:t>ân </a:t>
            </a:r>
            <a:r>
              <a:rPr lang="vi-VN" sz="2200" dirty="0">
                <a:solidFill>
                  <a:srgbClr val="0033CC"/>
                </a:solidFill>
                <a:latin typeface="Arial" panose="020B0604020202020204" pitchFamily="34" charset="0"/>
                <a:ea typeface="Tahoma" pitchFamily="34" charset="0"/>
                <a:cs typeface="Arial" panose="020B0604020202020204" pitchFamily="34" charset="0"/>
              </a:rPr>
              <a:t>bằng nước và muối khoáng</a:t>
            </a:r>
            <a:endParaRPr lang="en-US" sz="2200" dirty="0">
              <a:solidFill>
                <a:srgbClr val="0033CC"/>
              </a:solidFill>
              <a:latin typeface="Arial" pitchFamily="34" charset="0"/>
              <a:ea typeface="Tahoma" pitchFamily="34" charset="0"/>
              <a:cs typeface="Arial" pitchFamily="34" charset="0"/>
            </a:endParaRPr>
          </a:p>
          <a:p>
            <a:pPr marL="514350" indent="-514350" algn="just">
              <a:spcBef>
                <a:spcPts val="0"/>
              </a:spcBef>
              <a:buAutoNum type="arabicPeriod"/>
            </a:pPr>
            <a:r>
              <a:rPr lang="en-US" sz="2200" dirty="0" err="1" smtClean="0">
                <a:solidFill>
                  <a:srgbClr val="0033CC"/>
                </a:solidFill>
                <a:latin typeface="Arial" pitchFamily="34" charset="0"/>
                <a:ea typeface="Tahoma" pitchFamily="34" charset="0"/>
                <a:cs typeface="Arial" pitchFamily="34" charset="0"/>
              </a:rPr>
              <a:t>Bảo</a:t>
            </a:r>
            <a:r>
              <a:rPr lang="en-US" sz="2200" dirty="0" smtClean="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vệ</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cơ</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thể</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nhờ</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cơ</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chế</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thực</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bào</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và</a:t>
            </a:r>
            <a:r>
              <a:rPr lang="en-US" sz="2200" dirty="0">
                <a:solidFill>
                  <a:srgbClr val="0033CC"/>
                </a:solidFill>
                <a:latin typeface="Arial" pitchFamily="34" charset="0"/>
                <a:ea typeface="Tahoma" pitchFamily="34" charset="0"/>
                <a:cs typeface="Arial" pitchFamily="34" charset="0"/>
              </a:rPr>
              <a:t> </a:t>
            </a:r>
            <a:r>
              <a:rPr lang="en-US" sz="2200" dirty="0" err="1">
                <a:solidFill>
                  <a:srgbClr val="0033CC"/>
                </a:solidFill>
                <a:latin typeface="Arial" pitchFamily="34" charset="0"/>
                <a:ea typeface="Tahoma" pitchFamily="34" charset="0"/>
                <a:cs typeface="Arial" pitchFamily="34" charset="0"/>
              </a:rPr>
              <a:t>miễn</a:t>
            </a:r>
            <a:r>
              <a:rPr lang="en-US" sz="2200" dirty="0">
                <a:solidFill>
                  <a:srgbClr val="0033CC"/>
                </a:solidFill>
                <a:latin typeface="Arial" pitchFamily="34" charset="0"/>
                <a:ea typeface="Tahoma" pitchFamily="34" charset="0"/>
                <a:cs typeface="Arial" pitchFamily="34" charset="0"/>
              </a:rPr>
              <a:t> </a:t>
            </a:r>
            <a:r>
              <a:rPr lang="en-US" sz="2200" dirty="0" err="1" smtClean="0">
                <a:solidFill>
                  <a:srgbClr val="0033CC"/>
                </a:solidFill>
                <a:latin typeface="Arial" pitchFamily="34" charset="0"/>
                <a:ea typeface="Tahoma" pitchFamily="34" charset="0"/>
                <a:cs typeface="Arial" pitchFamily="34" charset="0"/>
              </a:rPr>
              <a:t>dịch</a:t>
            </a:r>
            <a:endParaRPr lang="en-US" sz="2200" dirty="0" smtClean="0">
              <a:solidFill>
                <a:srgbClr val="0033CC"/>
              </a:solidFill>
              <a:latin typeface="Arial" pitchFamily="34" charset="0"/>
              <a:ea typeface="Tahoma" pitchFamily="34" charset="0"/>
              <a:cs typeface="Arial" pitchFamily="34" charset="0"/>
            </a:endParaRPr>
          </a:p>
          <a:p>
            <a:pPr marL="514350" indent="-514350" algn="just">
              <a:spcBef>
                <a:spcPts val="0"/>
              </a:spcBef>
              <a:buAutoNum type="arabicPeriod"/>
            </a:pPr>
            <a:r>
              <a:rPr lang="en-US" sz="2200" dirty="0" smtClean="0">
                <a:solidFill>
                  <a:srgbClr val="0033CC"/>
                </a:solidFill>
                <a:latin typeface="Arial" panose="020B0604020202020204" pitchFamily="34" charset="0"/>
                <a:ea typeface="Tahoma" pitchFamily="34" charset="0"/>
                <a:cs typeface="Arial" panose="020B0604020202020204" pitchFamily="34" charset="0"/>
              </a:rPr>
              <a:t>T</a:t>
            </a:r>
            <a:r>
              <a:rPr lang="vi-VN" sz="2200" dirty="0" smtClean="0">
                <a:solidFill>
                  <a:srgbClr val="0033CC"/>
                </a:solidFill>
                <a:latin typeface="Arial" panose="020B0604020202020204" pitchFamily="34" charset="0"/>
                <a:ea typeface="Tahoma" pitchFamily="34" charset="0"/>
                <a:cs typeface="Arial" panose="020B0604020202020204" pitchFamily="34" charset="0"/>
              </a:rPr>
              <a:t>ham </a:t>
            </a:r>
            <a:r>
              <a:rPr lang="vi-VN" sz="2200" dirty="0">
                <a:solidFill>
                  <a:srgbClr val="0033CC"/>
                </a:solidFill>
                <a:latin typeface="Arial" panose="020B0604020202020204" pitchFamily="34" charset="0"/>
                <a:ea typeface="Tahoma" pitchFamily="34" charset="0"/>
                <a:cs typeface="Arial" panose="020B0604020202020204" pitchFamily="34" charset="0"/>
              </a:rPr>
              <a:t>gia vào cơ chế tự cầm máu, tránh mất máu cho cơ thể khi bị tổn thương mạch máu có chảy máu</a:t>
            </a:r>
            <a:r>
              <a:rPr lang="vi-VN" sz="2200" dirty="0" smtClean="0">
                <a:solidFill>
                  <a:srgbClr val="0033CC"/>
                </a:solidFill>
                <a:latin typeface="Arial" panose="020B0604020202020204" pitchFamily="34" charset="0"/>
                <a:ea typeface="Tahoma" pitchFamily="34" charset="0"/>
                <a:cs typeface="Arial" panose="020B0604020202020204" pitchFamily="34" charset="0"/>
              </a:rPr>
              <a:t>.</a:t>
            </a:r>
            <a:endParaRPr lang="en-US" sz="2200" dirty="0" smtClean="0">
              <a:solidFill>
                <a:srgbClr val="0033CC"/>
              </a:solidFill>
              <a:latin typeface="Arial" panose="020B0604020202020204" pitchFamily="34" charset="0"/>
              <a:ea typeface="Tahoma" pitchFamily="34" charset="0"/>
              <a:cs typeface="Arial" panose="020B0604020202020204" pitchFamily="34" charset="0"/>
            </a:endParaRPr>
          </a:p>
          <a:p>
            <a:pPr marL="514350" indent="-514350" algn="just">
              <a:spcBef>
                <a:spcPts val="0"/>
              </a:spcBef>
              <a:buAutoNum type="arabicPeriod"/>
            </a:pPr>
            <a:r>
              <a:rPr lang="en-US" sz="2200" dirty="0" err="1" smtClean="0">
                <a:solidFill>
                  <a:srgbClr val="0033CC"/>
                </a:solidFill>
                <a:latin typeface="Arial" pitchFamily="34" charset="0"/>
                <a:ea typeface="Tahoma" pitchFamily="34" charset="0"/>
                <a:cs typeface="Arial" pitchFamily="34" charset="0"/>
              </a:rPr>
              <a:t>Điều</a:t>
            </a:r>
            <a:r>
              <a:rPr lang="en-US" sz="2200" dirty="0" smtClean="0">
                <a:solidFill>
                  <a:srgbClr val="0033CC"/>
                </a:solidFill>
                <a:latin typeface="Arial" pitchFamily="34" charset="0"/>
                <a:ea typeface="Tahoma" pitchFamily="34" charset="0"/>
                <a:cs typeface="Arial" pitchFamily="34" charset="0"/>
              </a:rPr>
              <a:t> </a:t>
            </a:r>
            <a:r>
              <a:rPr lang="en-US" sz="2200" dirty="0" err="1" smtClean="0">
                <a:solidFill>
                  <a:srgbClr val="0033CC"/>
                </a:solidFill>
                <a:latin typeface="Arial" pitchFamily="34" charset="0"/>
                <a:ea typeface="Tahoma" pitchFamily="34" charset="0"/>
                <a:cs typeface="Arial" pitchFamily="34" charset="0"/>
              </a:rPr>
              <a:t>hòa</a:t>
            </a:r>
            <a:r>
              <a:rPr lang="en-US" sz="2200" dirty="0" smtClean="0">
                <a:solidFill>
                  <a:srgbClr val="0033CC"/>
                </a:solidFill>
                <a:latin typeface="Arial" pitchFamily="34" charset="0"/>
                <a:ea typeface="Tahoma" pitchFamily="34" charset="0"/>
                <a:cs typeface="Arial" pitchFamily="34" charset="0"/>
              </a:rPr>
              <a:t> </a:t>
            </a:r>
            <a:r>
              <a:rPr lang="en-US" sz="2200" dirty="0" err="1" smtClean="0">
                <a:solidFill>
                  <a:srgbClr val="0033CC"/>
                </a:solidFill>
                <a:latin typeface="Arial" pitchFamily="34" charset="0"/>
                <a:ea typeface="Tahoma" pitchFamily="34" charset="0"/>
                <a:cs typeface="Arial" pitchFamily="34" charset="0"/>
              </a:rPr>
              <a:t>thân</a:t>
            </a:r>
            <a:r>
              <a:rPr lang="en-US" sz="2200" dirty="0" smtClean="0">
                <a:solidFill>
                  <a:srgbClr val="0033CC"/>
                </a:solidFill>
                <a:latin typeface="Arial" pitchFamily="34" charset="0"/>
                <a:ea typeface="Tahoma" pitchFamily="34" charset="0"/>
                <a:cs typeface="Arial" pitchFamily="34" charset="0"/>
              </a:rPr>
              <a:t> </a:t>
            </a:r>
            <a:r>
              <a:rPr lang="en-US" sz="2200" dirty="0" err="1" smtClean="0">
                <a:solidFill>
                  <a:srgbClr val="0033CC"/>
                </a:solidFill>
                <a:latin typeface="Arial" pitchFamily="34" charset="0"/>
                <a:ea typeface="Tahoma" pitchFamily="34" charset="0"/>
                <a:cs typeface="Arial" pitchFamily="34" charset="0"/>
              </a:rPr>
              <a:t>nhiệt</a:t>
            </a:r>
            <a:r>
              <a:rPr lang="en-US" sz="2200" dirty="0" smtClean="0">
                <a:solidFill>
                  <a:srgbClr val="0033CC"/>
                </a:solidFill>
                <a:latin typeface="Arial" pitchFamily="34" charset="0"/>
                <a:ea typeface="Tahoma" pitchFamily="34" charset="0"/>
                <a:cs typeface="Arial" pitchFamily="34" charset="0"/>
              </a:rPr>
              <a:t>	</a:t>
            </a:r>
            <a:r>
              <a:rPr lang="en-US" sz="2600" dirty="0" smtClean="0">
                <a:solidFill>
                  <a:srgbClr val="0033CC"/>
                </a:solidFill>
                <a:latin typeface="Arial" pitchFamily="34" charset="0"/>
                <a:ea typeface="Tahoma" pitchFamily="34" charset="0"/>
                <a:cs typeface="Arial" pitchFamily="34" charset="0"/>
              </a:rPr>
              <a:t>	</a:t>
            </a:r>
            <a:endParaRPr lang="en-US" sz="2600" dirty="0">
              <a:solidFill>
                <a:srgbClr val="0033CC"/>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a:t>
            </a:fld>
            <a:endParaRPr lang="en-US"/>
          </a:p>
        </p:txBody>
      </p:sp>
    </p:spTree>
    <p:extLst>
      <p:ext uri="{BB962C8B-B14F-4D97-AF65-F5344CB8AC3E}">
        <p14:creationId xmlns:p14="http://schemas.microsoft.com/office/powerpoint/2010/main" val="3620168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30</a:t>
            </a:fld>
            <a:endParaRPr lang="en-US"/>
          </a:p>
        </p:txBody>
      </p:sp>
      <p:sp>
        <p:nvSpPr>
          <p:cNvPr id="9" name="Rectangle 8"/>
          <p:cNvSpPr/>
          <p:nvPr/>
        </p:nvSpPr>
        <p:spPr>
          <a:xfrm>
            <a:off x="6934200" y="12763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23431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33337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44005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pitchFamily="34" charset="0"/>
                <a:ea typeface="Tahoma" pitchFamily="34" charset="0"/>
                <a:cs typeface="Arial" pitchFamily="34" charset="0"/>
              </a:rPr>
              <a:t>7. LƯU Ý</a:t>
            </a:r>
            <a:endParaRPr lang="en-US" sz="2800" b="1" dirty="0">
              <a:solidFill>
                <a:schemeClr val="bg1"/>
              </a:solidFill>
              <a:latin typeface="Arial" pitchFamily="34" charset="0"/>
              <a:ea typeface="Tahoma" pitchFamily="34" charset="0"/>
              <a:cs typeface="Arial" pitchFamily="34" charset="0"/>
            </a:endParaRPr>
          </a:p>
        </p:txBody>
      </p:sp>
      <p:pic>
        <p:nvPicPr>
          <p:cNvPr id="10"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Subtitle 2"/>
          <p:cNvSpPr txBox="1">
            <a:spLocks/>
          </p:cNvSpPr>
          <p:nvPr/>
        </p:nvSpPr>
        <p:spPr>
          <a:xfrm>
            <a:off x="0" y="971550"/>
            <a:ext cx="89154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FontTx/>
              <a:buChar char="-"/>
            </a:pPr>
            <a:r>
              <a:rPr lang="en-US" sz="2800" dirty="0" err="1" smtClean="0">
                <a:solidFill>
                  <a:srgbClr val="000099"/>
                </a:solidFill>
                <a:latin typeface="Arial" pitchFamily="34" charset="0"/>
                <a:cs typeface="Arial" pitchFamily="34" charset="0"/>
              </a:rPr>
              <a:t>Đánh</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giá</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tình</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trạng</a:t>
            </a:r>
            <a:r>
              <a:rPr lang="en-US" sz="2800" dirty="0" smtClean="0">
                <a:solidFill>
                  <a:srgbClr val="000099"/>
                </a:solidFill>
                <a:latin typeface="Arial" pitchFamily="34" charset="0"/>
                <a:cs typeface="Arial" pitchFamily="34" charset="0"/>
              </a:rPr>
              <a:t> NB </a:t>
            </a:r>
            <a:r>
              <a:rPr lang="en-US" sz="2800" dirty="0" err="1" smtClean="0">
                <a:solidFill>
                  <a:srgbClr val="000099"/>
                </a:solidFill>
                <a:latin typeface="Arial" pitchFamily="34" charset="0"/>
                <a:cs typeface="Arial" pitchFamily="34" charset="0"/>
              </a:rPr>
              <a:t>trước</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khi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thực</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hiện</a:t>
            </a:r>
            <a:endParaRPr lang="en-US" sz="2800" dirty="0" smtClean="0">
              <a:solidFill>
                <a:srgbClr val="000099"/>
              </a:solidFill>
              <a:latin typeface="Arial" pitchFamily="34" charset="0"/>
              <a:cs typeface="Arial" pitchFamily="34" charset="0"/>
            </a:endParaRPr>
          </a:p>
          <a:p>
            <a:pPr>
              <a:lnSpc>
                <a:spcPct val="150000"/>
              </a:lnSpc>
              <a:spcBef>
                <a:spcPts val="0"/>
              </a:spcBef>
              <a:buFontTx/>
              <a:buChar char="-"/>
            </a:pPr>
            <a:r>
              <a:rPr lang="en-US" sz="2800" dirty="0" err="1" smtClean="0">
                <a:solidFill>
                  <a:srgbClr val="000099"/>
                </a:solidFill>
                <a:latin typeface="Arial" pitchFamily="34" charset="0"/>
                <a:cs typeface="Arial" pitchFamily="34" charset="0"/>
              </a:rPr>
              <a:t>Kiểm</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tra</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đầy</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đủ</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thông</a:t>
            </a:r>
            <a:r>
              <a:rPr lang="en-US" sz="2800" dirty="0" smtClean="0">
                <a:solidFill>
                  <a:srgbClr val="000099"/>
                </a:solidFill>
                <a:latin typeface="Arial" pitchFamily="34" charset="0"/>
                <a:cs typeface="Arial" pitchFamily="34" charset="0"/>
              </a:rPr>
              <a:t> tin NB </a:t>
            </a:r>
            <a:r>
              <a:rPr lang="en-US" sz="2800" dirty="0" err="1" smtClean="0">
                <a:solidFill>
                  <a:srgbClr val="000099"/>
                </a:solidFill>
                <a:latin typeface="Arial" pitchFamily="34" charset="0"/>
                <a:cs typeface="Arial" pitchFamily="34" charset="0"/>
              </a:rPr>
              <a:t>với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túi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máu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và</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phiếu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truyền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máu</a:t>
            </a:r>
            <a:endParaRPr lang="en-US" sz="2800" dirty="0" smtClean="0">
              <a:solidFill>
                <a:srgbClr val="000099"/>
              </a:solidFill>
              <a:latin typeface="Arial" pitchFamily="34" charset="0"/>
              <a:cs typeface="Arial" pitchFamily="34" charset="0"/>
            </a:endParaRPr>
          </a:p>
          <a:p>
            <a:pPr>
              <a:lnSpc>
                <a:spcPct val="150000"/>
              </a:lnSpc>
              <a:spcBef>
                <a:spcPts val="0"/>
              </a:spcBef>
              <a:buFontTx/>
              <a:buChar char="-"/>
            </a:pPr>
            <a:r>
              <a:rPr lang="en-US" sz="2800" dirty="0" smtClean="0">
                <a:solidFill>
                  <a:srgbClr val="000099"/>
                </a:solidFill>
                <a:latin typeface="Arial" pitchFamily="34" charset="0"/>
                <a:cs typeface="Arial" pitchFamily="34" charset="0"/>
              </a:rPr>
              <a:t>Theo </a:t>
            </a:r>
            <a:r>
              <a:rPr lang="en-US" sz="2800" dirty="0" err="1" smtClean="0">
                <a:solidFill>
                  <a:srgbClr val="000099"/>
                </a:solidFill>
                <a:latin typeface="Arial" pitchFamily="34" charset="0"/>
                <a:cs typeface="Arial" pitchFamily="34" charset="0"/>
              </a:rPr>
              <a:t>dõi</a:t>
            </a:r>
            <a:r>
              <a:rPr lang="en-US" sz="2800" dirty="0" smtClean="0">
                <a:solidFill>
                  <a:srgbClr val="000099"/>
                </a:solidFill>
                <a:latin typeface="Arial" pitchFamily="34" charset="0"/>
                <a:cs typeface="Arial" pitchFamily="34" charset="0"/>
              </a:rPr>
              <a:t> NB </a:t>
            </a:r>
            <a:r>
              <a:rPr lang="en-US" sz="2800" dirty="0" err="1" smtClean="0">
                <a:solidFill>
                  <a:srgbClr val="000099"/>
                </a:solidFill>
                <a:latin typeface="Arial" pitchFamily="34" charset="0"/>
                <a:cs typeface="Arial" pitchFamily="34" charset="0"/>
              </a:rPr>
              <a:t>trong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suốt</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quá</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trình</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truyền</a:t>
            </a:r>
            <a:endParaRPr lang="en-US" sz="2800" dirty="0" smtClean="0">
              <a:solidFill>
                <a:srgbClr val="000099"/>
              </a:solidFill>
              <a:latin typeface="Arial" pitchFamily="34" charset="0"/>
              <a:cs typeface="Arial" pitchFamily="34" charset="0"/>
            </a:endParaRPr>
          </a:p>
          <a:p>
            <a:pPr>
              <a:lnSpc>
                <a:spcPct val="150000"/>
              </a:lnSpc>
              <a:spcBef>
                <a:spcPts val="0"/>
              </a:spcBef>
              <a:buFontTx/>
              <a:buChar char="-"/>
            </a:pPr>
            <a:r>
              <a:rPr lang="en-US" sz="2800" dirty="0" err="1" smtClean="0">
                <a:solidFill>
                  <a:srgbClr val="000099"/>
                </a:solidFill>
                <a:latin typeface="Arial" pitchFamily="34" charset="0"/>
                <a:cs typeface="Arial" pitchFamily="34" charset="0"/>
              </a:rPr>
              <a:t>Báo</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bác</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sỹ</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khi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có</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bất</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thường</a:t>
            </a:r>
            <a:endParaRPr lang="en-US" sz="28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150693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4000" dirty="0" smtClean="0">
              <a:solidFill>
                <a:srgbClr val="000099"/>
              </a:solidFill>
              <a:latin typeface="Arial" pitchFamily="34" charset="0"/>
              <a:cs typeface="Arial" pitchFamily="34" charset="0"/>
            </a:endParaRPr>
          </a:p>
          <a:p>
            <a:pPr lvl="0">
              <a:lnSpc>
                <a:spcPct val="150000"/>
              </a:lnSpc>
              <a:spcBef>
                <a:spcPts val="0"/>
              </a:spcBef>
            </a:pPr>
            <a:r>
              <a:rPr lang="en-US" sz="2600" b="1" dirty="0" smtClean="0">
                <a:solidFill>
                  <a:srgbClr val="000099"/>
                </a:solidFill>
                <a:latin typeface="Arial" pitchFamily="34" charset="0"/>
                <a:cs typeface="Arial" pitchFamily="34" charset="0"/>
              </a:rPr>
              <a:t>CHIA 3 NHÓM THỰC TẬP</a:t>
            </a:r>
          </a:p>
          <a:p>
            <a:pPr lvl="0">
              <a:lnSpc>
                <a:spcPct val="150000"/>
              </a:lnSpc>
              <a:spcBef>
                <a:spcPts val="0"/>
              </a:spcBef>
            </a:pPr>
            <a:r>
              <a:rPr lang="en-US" sz="2600" b="1" dirty="0" smtClean="0">
                <a:solidFill>
                  <a:srgbClr val="000099"/>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31</a:t>
            </a:fld>
            <a:endParaRPr lang="en-US"/>
          </a:p>
        </p:txBody>
      </p:sp>
      <p:sp>
        <p:nvSpPr>
          <p:cNvPr id="4" name="Title 1"/>
          <p:cNvSpPr txBox="1">
            <a:spLocks/>
          </p:cNvSpPr>
          <p:nvPr/>
        </p:nvSpPr>
        <p:spPr>
          <a:xfrm>
            <a:off x="0" y="-19049"/>
            <a:ext cx="9144000" cy="59054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 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5" name="Picture 2" descr="C:\Users\VN-Pro\Desktop\Quy chuan Logo Cao Dang y Bach Mai_nho.jpg"/>
          <p:cNvPicPr>
            <a:picLocks noChangeAspect="1" noChangeArrowheads="1"/>
          </p:cNvPicPr>
          <p:nvPr/>
        </p:nvPicPr>
        <p:blipFill>
          <a:blip r:embed="rId2" cstate="print"/>
          <a:srcRect/>
          <a:stretch>
            <a:fillRect/>
          </a:stretch>
        </p:blipFill>
        <p:spPr bwMode="auto">
          <a:xfrm>
            <a:off x="8534400" y="-1905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ảnh\LOGO bachmai.jpg"/>
          <p:cNvPicPr>
            <a:picLocks noChangeAspect="1" noChangeArrowheads="1"/>
          </p:cNvPicPr>
          <p:nvPr/>
        </p:nvPicPr>
        <p:blipFill>
          <a:blip r:embed="rId3" cstate="print"/>
          <a:srcRect/>
          <a:stretch>
            <a:fillRect/>
          </a:stretch>
        </p:blipFill>
        <p:spPr bwMode="auto">
          <a:xfrm>
            <a:off x="0" y="2286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91233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2"/>
          <a:srcRect/>
          <a:stretch>
            <a:fillRect/>
          </a:stretch>
        </p:blipFill>
        <p:spPr bwMode="auto">
          <a:xfrm>
            <a:off x="47172" y="800100"/>
            <a:ext cx="9067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4EAF65A9-22AB-466A-842E-C5BF9E56D958}" type="slidenum">
              <a:rPr lang="en-US" smtClean="0"/>
              <a:pPr/>
              <a:t>32</a:t>
            </a:fld>
            <a:endParaRPr lang="en-US"/>
          </a:p>
        </p:txBody>
      </p:sp>
    </p:spTree>
    <p:extLst>
      <p:ext uri="{BB962C8B-B14F-4D97-AF65-F5344CB8AC3E}">
        <p14:creationId xmlns:p14="http://schemas.microsoft.com/office/powerpoint/2010/main" val="193072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4286250"/>
          </a:xfrm>
        </p:spPr>
        <p:txBody>
          <a:bodyPr>
            <a:normAutofit fontScale="32500" lnSpcReduction="20000"/>
          </a:bodyPr>
          <a:lstStyle/>
          <a:p>
            <a:pPr>
              <a:lnSpc>
                <a:spcPct val="150000"/>
              </a:lnSpc>
              <a:spcBef>
                <a:spcPts val="0"/>
              </a:spcBef>
            </a:pPr>
            <a:endParaRPr lang="en-US" sz="6000" b="1" dirty="0" smtClean="0">
              <a:solidFill>
                <a:srgbClr val="000099"/>
              </a:solidFill>
              <a:latin typeface="Arial" pitchFamily="34" charset="0"/>
              <a:ea typeface="Tahoma" pitchFamily="34" charset="0"/>
              <a:cs typeface="Arial" pitchFamily="34" charset="0"/>
            </a:endParaRPr>
          </a:p>
          <a:p>
            <a:pPr>
              <a:lnSpc>
                <a:spcPct val="150000"/>
              </a:lnSpc>
              <a:spcBef>
                <a:spcPts val="0"/>
              </a:spcBef>
            </a:pPr>
            <a:r>
              <a:rPr lang="en-US" sz="8500" b="1" dirty="0" smtClean="0">
                <a:solidFill>
                  <a:srgbClr val="FF0000"/>
                </a:solidFill>
                <a:latin typeface="Arial" pitchFamily="34" charset="0"/>
                <a:ea typeface="Tahoma" pitchFamily="34" charset="0"/>
                <a:cs typeface="Arial" pitchFamily="34" charset="0"/>
              </a:rPr>
              <a:t>BÀI 12. </a:t>
            </a:r>
          </a:p>
          <a:p>
            <a:pPr>
              <a:lnSpc>
                <a:spcPct val="150000"/>
              </a:lnSpc>
              <a:spcBef>
                <a:spcPts val="0"/>
              </a:spcBef>
            </a:pPr>
            <a:r>
              <a:rPr lang="en-US" sz="10800" b="1" dirty="0" smtClean="0">
                <a:solidFill>
                  <a:srgbClr val="000099"/>
                </a:solidFill>
                <a:latin typeface="Arial" pitchFamily="34" charset="0"/>
                <a:ea typeface="Tahoma" pitchFamily="34" charset="0"/>
                <a:cs typeface="Arial" pitchFamily="34" charset="0"/>
              </a:rPr>
              <a:t>KỸ THUẬT</a:t>
            </a:r>
            <a:r>
              <a:rPr lang="en-US" sz="10800" b="1" dirty="0">
                <a:solidFill>
                  <a:srgbClr val="000099"/>
                </a:solidFill>
                <a:latin typeface="Arial" pitchFamily="34" charset="0"/>
                <a:ea typeface="Tahoma" pitchFamily="34" charset="0"/>
                <a:cs typeface="Arial" pitchFamily="34" charset="0"/>
              </a:rPr>
              <a:t> </a:t>
            </a:r>
            <a:r>
              <a:rPr lang="en-US" sz="10800" b="1" dirty="0" smtClean="0">
                <a:solidFill>
                  <a:srgbClr val="000099"/>
                </a:solidFill>
                <a:latin typeface="Arial" pitchFamily="34" charset="0"/>
                <a:ea typeface="Tahoma" pitchFamily="34" charset="0"/>
                <a:cs typeface="Arial" pitchFamily="34" charset="0"/>
              </a:rPr>
              <a:t>TRUYỀN MÁU </a:t>
            </a:r>
          </a:p>
          <a:p>
            <a:pPr>
              <a:lnSpc>
                <a:spcPct val="150000"/>
              </a:lnSpc>
              <a:spcBef>
                <a:spcPts val="0"/>
              </a:spcBef>
            </a:pPr>
            <a:r>
              <a:rPr lang="en-US" sz="10800" b="1" dirty="0" smtClean="0">
                <a:solidFill>
                  <a:srgbClr val="000099"/>
                </a:solidFill>
                <a:latin typeface="Arial" pitchFamily="34" charset="0"/>
                <a:ea typeface="Tahoma" pitchFamily="34" charset="0"/>
                <a:cs typeface="Arial" pitchFamily="34" charset="0"/>
              </a:rPr>
              <a:t>VÀ CHẾ PHẨM CỦA MÁU</a:t>
            </a:r>
          </a:p>
          <a:p>
            <a:endParaRPr lang="en-US" b="1" dirty="0" smtClean="0">
              <a:solidFill>
                <a:srgbClr val="000099"/>
              </a:solidFill>
              <a:latin typeface="Arial" pitchFamily="34" charset="0"/>
              <a:ea typeface="Tahoma" pitchFamily="34" charset="0"/>
              <a:cs typeface="Arial" pitchFamily="34" charset="0"/>
            </a:endParaRPr>
          </a:p>
          <a:p>
            <a:endParaRPr lang="en-US" b="1" dirty="0" smtClean="0">
              <a:solidFill>
                <a:srgbClr val="000099"/>
              </a:solidFill>
              <a:latin typeface="Arial" pitchFamily="34" charset="0"/>
              <a:ea typeface="Tahoma" pitchFamily="34" charset="0"/>
              <a:cs typeface="Arial" pitchFamily="34" charset="0"/>
            </a:endParaRPr>
          </a:p>
          <a:p>
            <a:r>
              <a:rPr lang="en-US" b="1" dirty="0" smtClean="0">
                <a:solidFill>
                  <a:srgbClr val="000099"/>
                </a:solidFill>
                <a:latin typeface="Arial" pitchFamily="34" charset="0"/>
                <a:ea typeface="Tahoma" pitchFamily="34" charset="0"/>
                <a:cs typeface="Arial" pitchFamily="34" charset="0"/>
              </a:rPr>
              <a:t>                                          </a:t>
            </a:r>
          </a:p>
          <a:p>
            <a:r>
              <a:rPr lang="en-US" b="1" dirty="0">
                <a:solidFill>
                  <a:srgbClr val="000099"/>
                </a:solidFill>
                <a:latin typeface="Arial" pitchFamily="34" charset="0"/>
                <a:ea typeface="Tahoma" pitchFamily="34" charset="0"/>
                <a:cs typeface="Arial" pitchFamily="34" charset="0"/>
              </a:rPr>
              <a:t>	</a:t>
            </a:r>
            <a:r>
              <a:rPr lang="en-US" b="1" dirty="0" smtClean="0">
                <a:solidFill>
                  <a:srgbClr val="000099"/>
                </a:solidFill>
                <a:latin typeface="Arial" pitchFamily="34" charset="0"/>
                <a:ea typeface="Tahoma" pitchFamily="34" charset="0"/>
                <a:cs typeface="Arial" pitchFamily="34" charset="0"/>
              </a:rPr>
              <a:t>					      </a:t>
            </a:r>
          </a:p>
          <a:p>
            <a:endParaRPr lang="en-US" sz="3500" b="1" dirty="0" smtClean="0">
              <a:solidFill>
                <a:srgbClr val="000099"/>
              </a:solidFill>
              <a:latin typeface="Arial" pitchFamily="34" charset="0"/>
              <a:ea typeface="Tahoma" pitchFamily="34" charset="0"/>
              <a:cs typeface="Arial" pitchFamily="34" charset="0"/>
            </a:endParaRPr>
          </a:p>
          <a:p>
            <a:endParaRPr lang="en-US" sz="3500" b="1" dirty="0">
              <a:solidFill>
                <a:srgbClr val="000099"/>
              </a:solidFill>
              <a:latin typeface="Arial" pitchFamily="34" charset="0"/>
              <a:ea typeface="Tahoma" pitchFamily="34" charset="0"/>
              <a:cs typeface="Arial" pitchFamily="34" charset="0"/>
            </a:endParaRP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r>
              <a:rPr lang="en-US" sz="6200" b="1" dirty="0" smtClean="0">
                <a:solidFill>
                  <a:srgbClr val="000099"/>
                </a:solidFill>
                <a:latin typeface="Arial" pitchFamily="34" charset="0"/>
                <a:ea typeface="Tahoma" pitchFamily="34" charset="0"/>
                <a:cs typeface="Arial" pitchFamily="34" charset="0"/>
              </a:rPr>
              <a:t> </a:t>
            </a:r>
            <a:r>
              <a:rPr lang="en-US" sz="6200" b="1" dirty="0" err="1" smtClean="0">
                <a:solidFill>
                  <a:srgbClr val="000099"/>
                </a:solidFill>
                <a:latin typeface="Arial" pitchFamily="34" charset="0"/>
                <a:ea typeface="Tahoma" pitchFamily="34" charset="0"/>
                <a:cs typeface="Arial" pitchFamily="34" charset="0"/>
              </a:rPr>
              <a:t>Bộ</a:t>
            </a:r>
            <a:r>
              <a:rPr lang="en-US" sz="6200" b="1" dirty="0" smtClean="0">
                <a:solidFill>
                  <a:srgbClr val="000099"/>
                </a:solidFill>
                <a:latin typeface="Arial" pitchFamily="34" charset="0"/>
                <a:ea typeface="Tahoma" pitchFamily="34" charset="0"/>
                <a:cs typeface="Arial" pitchFamily="34" charset="0"/>
              </a:rPr>
              <a:t> </a:t>
            </a:r>
            <a:r>
              <a:rPr lang="en-US" sz="6200" b="1" dirty="0" err="1" smtClean="0">
                <a:solidFill>
                  <a:srgbClr val="000099"/>
                </a:solidFill>
                <a:latin typeface="Arial" pitchFamily="34" charset="0"/>
                <a:ea typeface="Tahoma" pitchFamily="34" charset="0"/>
                <a:cs typeface="Arial" pitchFamily="34" charset="0"/>
              </a:rPr>
              <a:t>môn</a:t>
            </a:r>
            <a:r>
              <a:rPr lang="en-US" sz="6200" b="1" dirty="0" smtClean="0">
                <a:solidFill>
                  <a:srgbClr val="000099"/>
                </a:solidFill>
                <a:latin typeface="Arial" pitchFamily="34" charset="0"/>
                <a:ea typeface="Tahoma" pitchFamily="34" charset="0"/>
                <a:cs typeface="Arial" pitchFamily="34" charset="0"/>
              </a:rPr>
              <a:t> </a:t>
            </a:r>
            <a:r>
              <a:rPr lang="en-US" sz="6200" b="1" dirty="0" err="1" smtClean="0">
                <a:solidFill>
                  <a:srgbClr val="000099"/>
                </a:solidFill>
                <a:latin typeface="Arial" pitchFamily="34" charset="0"/>
                <a:ea typeface="Tahoma" pitchFamily="34" charset="0"/>
                <a:cs typeface="Arial" pitchFamily="34" charset="0"/>
              </a:rPr>
              <a:t>Điều</a:t>
            </a:r>
            <a:r>
              <a:rPr lang="en-US" sz="6200" b="1" dirty="0" smtClean="0">
                <a:solidFill>
                  <a:srgbClr val="000099"/>
                </a:solidFill>
                <a:latin typeface="Arial" pitchFamily="34" charset="0"/>
                <a:ea typeface="Tahoma" pitchFamily="34" charset="0"/>
                <a:cs typeface="Arial" pitchFamily="34" charset="0"/>
              </a:rPr>
              <a:t> </a:t>
            </a:r>
            <a:r>
              <a:rPr lang="en-US" sz="6200" b="1" dirty="0" err="1" smtClean="0">
                <a:solidFill>
                  <a:srgbClr val="000099"/>
                </a:solidFill>
                <a:latin typeface="Arial" pitchFamily="34" charset="0"/>
                <a:ea typeface="Tahoma" pitchFamily="34" charset="0"/>
                <a:cs typeface="Arial" pitchFamily="34" charset="0"/>
              </a:rPr>
              <a:t>dưỡng</a:t>
            </a:r>
            <a:endParaRPr lang="en-US" sz="6200" b="1" dirty="0">
              <a:solidFill>
                <a:srgbClr val="000099"/>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9054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MỤC</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TIÊU</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BÀI</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HỌC</a:t>
            </a:r>
            <a:endParaRPr lang="en-US" sz="28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534400" y="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0" y="4191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590550"/>
            <a:ext cx="9144000" cy="4552950"/>
          </a:xfrm>
        </p:spPr>
        <p:txBody>
          <a:bodyPr>
            <a:noAutofit/>
          </a:bodyPr>
          <a:lstStyle/>
          <a:p>
            <a:pPr marL="346075" lvl="0" indent="-346075" algn="just">
              <a:lnSpc>
                <a:spcPct val="114000"/>
              </a:lnSpc>
              <a:buFont typeface="+mj-lt"/>
              <a:buAutoNum type="arabicPeriod"/>
            </a:pPr>
            <a:r>
              <a:rPr lang="vi-VN" sz="2000" dirty="0" smtClean="0">
                <a:solidFill>
                  <a:srgbClr val="000099"/>
                </a:solidFill>
                <a:latin typeface="Arial" pitchFamily="34" charset="0"/>
                <a:cs typeface="Arial" pitchFamily="34" charset="0"/>
              </a:rPr>
              <a:t>Trình </a:t>
            </a:r>
            <a:r>
              <a:rPr lang="vi-VN" sz="2000" dirty="0">
                <a:solidFill>
                  <a:srgbClr val="000099"/>
                </a:solidFill>
                <a:latin typeface="Arial" pitchFamily="34" charset="0"/>
                <a:cs typeface="Arial" pitchFamily="34" charset="0"/>
              </a:rPr>
              <a:t>bày được mục đích, chỉ định, chống chỉ định của </a:t>
            </a:r>
            <a:r>
              <a:rPr lang="en-US" sz="2000" dirty="0" smtClean="0">
                <a:solidFill>
                  <a:srgbClr val="000099"/>
                </a:solidFill>
                <a:latin typeface="Arial" pitchFamily="34" charset="0"/>
                <a:cs typeface="Arial" pitchFamily="34" charset="0"/>
              </a:rPr>
              <a:t>KT </a:t>
            </a:r>
            <a:r>
              <a:rPr lang="vi-VN" sz="2000" dirty="0" smtClean="0">
                <a:solidFill>
                  <a:srgbClr val="000099"/>
                </a:solidFill>
                <a:latin typeface="Arial" pitchFamily="34" charset="0"/>
                <a:cs typeface="Arial" pitchFamily="34" charset="0"/>
              </a:rPr>
              <a:t>truyền máu</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và</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chế</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phẩm</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máu</a:t>
            </a:r>
            <a:r>
              <a:rPr lang="vi-VN" sz="2000" dirty="0" smtClean="0">
                <a:solidFill>
                  <a:srgbClr val="000099"/>
                </a:solidFill>
                <a:latin typeface="Arial" pitchFamily="34" charset="0"/>
                <a:cs typeface="Arial" pitchFamily="34" charset="0"/>
              </a:rPr>
              <a:t>. </a:t>
            </a:r>
            <a:endParaRPr lang="en-US" sz="2000" dirty="0" smtClean="0">
              <a:solidFill>
                <a:srgbClr val="000099"/>
              </a:solidFill>
              <a:latin typeface="Arial" pitchFamily="34" charset="0"/>
              <a:cs typeface="Arial" pitchFamily="34" charset="0"/>
            </a:endParaRPr>
          </a:p>
          <a:p>
            <a:pPr marL="346075" lvl="0" indent="-346075" algn="just">
              <a:lnSpc>
                <a:spcPct val="114000"/>
              </a:lnSpc>
              <a:buFont typeface="+mj-lt"/>
              <a:buAutoNum type="arabicPeriod"/>
            </a:pPr>
            <a:r>
              <a:rPr lang="vi-VN" sz="2000" dirty="0" smtClean="0">
                <a:solidFill>
                  <a:srgbClr val="000099"/>
                </a:solidFill>
                <a:latin typeface="Arial" pitchFamily="34" charset="0"/>
                <a:cs typeface="Arial" pitchFamily="34" charset="0"/>
              </a:rPr>
              <a:t>Trình </a:t>
            </a:r>
            <a:r>
              <a:rPr lang="vi-VN" sz="2000" dirty="0">
                <a:solidFill>
                  <a:srgbClr val="000099"/>
                </a:solidFill>
                <a:latin typeface="Arial" pitchFamily="34" charset="0"/>
                <a:cs typeface="Arial" pitchFamily="34" charset="0"/>
              </a:rPr>
              <a:t>bày được các nguyên tắc và những tai biến trong truyền </a:t>
            </a:r>
            <a:r>
              <a:rPr lang="vi-VN" sz="2000" dirty="0" smtClean="0">
                <a:solidFill>
                  <a:srgbClr val="000099"/>
                </a:solidFill>
                <a:latin typeface="Arial" pitchFamily="34" charset="0"/>
                <a:cs typeface="Arial" pitchFamily="34" charset="0"/>
              </a:rPr>
              <a:t>máu</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và</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chế</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phẩm</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máu</a:t>
            </a:r>
            <a:r>
              <a:rPr lang="vi-VN" sz="2000" dirty="0" smtClean="0">
                <a:solidFill>
                  <a:srgbClr val="000099"/>
                </a:solidFill>
                <a:latin typeface="Arial" pitchFamily="34" charset="0"/>
                <a:cs typeface="Arial" pitchFamily="34" charset="0"/>
              </a:rPr>
              <a:t>. </a:t>
            </a:r>
            <a:endParaRPr lang="en-US" sz="2000" dirty="0">
              <a:solidFill>
                <a:srgbClr val="000099"/>
              </a:solidFill>
              <a:latin typeface="Arial" pitchFamily="34" charset="0"/>
              <a:cs typeface="Arial" pitchFamily="34" charset="0"/>
            </a:endParaRPr>
          </a:p>
          <a:p>
            <a:pPr marL="346075" lvl="0" indent="-346075" algn="just">
              <a:lnSpc>
                <a:spcPct val="114000"/>
              </a:lnSpc>
              <a:buFont typeface="+mj-lt"/>
              <a:buAutoNum type="arabicPeriod"/>
            </a:pPr>
            <a:r>
              <a:rPr lang="vi-VN" sz="2000" dirty="0" smtClean="0">
                <a:solidFill>
                  <a:srgbClr val="000099"/>
                </a:solidFill>
                <a:latin typeface="Arial" pitchFamily="34" charset="0"/>
                <a:cs typeface="Arial" pitchFamily="34" charset="0"/>
              </a:rPr>
              <a:t>Chuẩn </a:t>
            </a:r>
            <a:r>
              <a:rPr lang="vi-VN" sz="2000" dirty="0">
                <a:solidFill>
                  <a:srgbClr val="000099"/>
                </a:solidFill>
                <a:latin typeface="Arial" pitchFamily="34" charset="0"/>
                <a:cs typeface="Arial" pitchFamily="34" charset="0"/>
              </a:rPr>
              <a:t>bị được </a:t>
            </a:r>
            <a:r>
              <a:rPr lang="en-US" sz="2000" dirty="0" smtClean="0">
                <a:solidFill>
                  <a:srgbClr val="000099"/>
                </a:solidFill>
                <a:latin typeface="Arial" pitchFamily="34" charset="0"/>
                <a:cs typeface="Arial" pitchFamily="34" charset="0"/>
              </a:rPr>
              <a:t>NB</a:t>
            </a:r>
            <a:r>
              <a:rPr lang="vi-VN" sz="2000" dirty="0" smtClean="0">
                <a:solidFill>
                  <a:srgbClr val="000099"/>
                </a:solidFill>
                <a:latin typeface="Arial" pitchFamily="34" charset="0"/>
                <a:cs typeface="Arial" pitchFamily="34" charset="0"/>
              </a:rPr>
              <a:t>, </a:t>
            </a:r>
            <a:r>
              <a:rPr lang="en-US" sz="2000" dirty="0" smtClean="0">
                <a:solidFill>
                  <a:srgbClr val="000099"/>
                </a:solidFill>
                <a:latin typeface="Arial" pitchFamily="34" charset="0"/>
                <a:cs typeface="Arial" pitchFamily="34" charset="0"/>
              </a:rPr>
              <a:t>ĐD </a:t>
            </a:r>
            <a:r>
              <a:rPr lang="vi-VN" sz="2000" dirty="0" smtClean="0">
                <a:solidFill>
                  <a:srgbClr val="000099"/>
                </a:solidFill>
                <a:latin typeface="Arial" pitchFamily="34" charset="0"/>
                <a:cs typeface="Arial" pitchFamily="34" charset="0"/>
              </a:rPr>
              <a:t>và </a:t>
            </a:r>
            <a:r>
              <a:rPr lang="en-US" sz="2000" dirty="0" smtClean="0">
                <a:solidFill>
                  <a:srgbClr val="000099"/>
                </a:solidFill>
                <a:latin typeface="Arial" pitchFamily="34" charset="0"/>
                <a:cs typeface="Arial" pitchFamily="34" charset="0"/>
              </a:rPr>
              <a:t>DC </a:t>
            </a:r>
            <a:r>
              <a:rPr lang="vi-VN" sz="2000" dirty="0" smtClean="0">
                <a:solidFill>
                  <a:srgbClr val="000099"/>
                </a:solidFill>
                <a:latin typeface="Arial" pitchFamily="34" charset="0"/>
                <a:cs typeface="Arial" pitchFamily="34" charset="0"/>
              </a:rPr>
              <a:t>đầy </a:t>
            </a:r>
            <a:r>
              <a:rPr lang="vi-VN" sz="2000" dirty="0">
                <a:solidFill>
                  <a:srgbClr val="000099"/>
                </a:solidFill>
                <a:latin typeface="Arial" pitchFamily="34" charset="0"/>
                <a:cs typeface="Arial" pitchFamily="34" charset="0"/>
              </a:rPr>
              <a:t>đủ, chu đáo, khoa học để tiến hành </a:t>
            </a:r>
            <a:r>
              <a:rPr lang="en-US" sz="2000" dirty="0" smtClean="0">
                <a:solidFill>
                  <a:srgbClr val="000099"/>
                </a:solidFill>
                <a:latin typeface="Arial" pitchFamily="34" charset="0"/>
                <a:cs typeface="Arial" pitchFamily="34" charset="0"/>
              </a:rPr>
              <a:t>KT</a:t>
            </a:r>
            <a:r>
              <a:rPr lang="vi-VN" sz="2000" dirty="0" smtClean="0">
                <a:solidFill>
                  <a:srgbClr val="000099"/>
                </a:solidFill>
                <a:latin typeface="Arial" pitchFamily="34" charset="0"/>
                <a:cs typeface="Arial" pitchFamily="34" charset="0"/>
              </a:rPr>
              <a:t> </a:t>
            </a:r>
            <a:r>
              <a:rPr lang="vi-VN" sz="2000" dirty="0">
                <a:solidFill>
                  <a:srgbClr val="000099"/>
                </a:solidFill>
                <a:latin typeface="Arial" pitchFamily="34" charset="0"/>
                <a:cs typeface="Arial" pitchFamily="34" charset="0"/>
              </a:rPr>
              <a:t>truyền </a:t>
            </a:r>
            <a:r>
              <a:rPr lang="vi-VN" sz="2000" dirty="0" smtClean="0">
                <a:solidFill>
                  <a:srgbClr val="000099"/>
                </a:solidFill>
                <a:latin typeface="Arial" pitchFamily="34" charset="0"/>
                <a:cs typeface="Arial" pitchFamily="34" charset="0"/>
              </a:rPr>
              <a:t>máu</a:t>
            </a:r>
            <a:r>
              <a:rPr lang="en-US" sz="2000" dirty="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và</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chế</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phẩm</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máu</a:t>
            </a:r>
            <a:endParaRPr lang="en-US" sz="2000" dirty="0" smtClean="0">
              <a:solidFill>
                <a:srgbClr val="000099"/>
              </a:solidFill>
              <a:latin typeface="Arial" pitchFamily="34" charset="0"/>
              <a:cs typeface="Arial" pitchFamily="34" charset="0"/>
            </a:endParaRPr>
          </a:p>
          <a:p>
            <a:pPr marL="346075" indent="-346075" algn="just">
              <a:lnSpc>
                <a:spcPct val="114000"/>
              </a:lnSpc>
              <a:buFont typeface="+mj-lt"/>
              <a:buAutoNum type="arabicPeriod"/>
            </a:pPr>
            <a:r>
              <a:rPr lang="vi-VN" sz="2000" dirty="0" smtClean="0">
                <a:solidFill>
                  <a:srgbClr val="000099"/>
                </a:solidFill>
                <a:latin typeface="Arial" pitchFamily="34" charset="0"/>
                <a:cs typeface="Arial" pitchFamily="34" charset="0"/>
              </a:rPr>
              <a:t>Tiến </a:t>
            </a:r>
            <a:r>
              <a:rPr lang="vi-VN" sz="2000" dirty="0">
                <a:solidFill>
                  <a:srgbClr val="000099"/>
                </a:solidFill>
                <a:latin typeface="Arial" pitchFamily="34" charset="0"/>
                <a:cs typeface="Arial" pitchFamily="34" charset="0"/>
              </a:rPr>
              <a:t>hành đúng, đầy đủ các bước của quy trình </a:t>
            </a:r>
            <a:r>
              <a:rPr lang="en-US" sz="2000" dirty="0">
                <a:solidFill>
                  <a:srgbClr val="000099"/>
                </a:solidFill>
                <a:latin typeface="Arial" pitchFamily="34" charset="0"/>
                <a:cs typeface="Arial" pitchFamily="34" charset="0"/>
              </a:rPr>
              <a:t>KT</a:t>
            </a:r>
            <a:r>
              <a:rPr lang="vi-VN" sz="2000" dirty="0">
                <a:solidFill>
                  <a:srgbClr val="000099"/>
                </a:solidFill>
                <a:latin typeface="Arial" pitchFamily="34" charset="0"/>
                <a:cs typeface="Arial" pitchFamily="34" charset="0"/>
              </a:rPr>
              <a:t> truyền máu</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và</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chế</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phẩm</a:t>
            </a:r>
            <a:r>
              <a:rPr lang="en-US" sz="2000" dirty="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máu</a:t>
            </a:r>
            <a:r>
              <a:rPr lang="vi-VN" sz="2000" dirty="0" smtClean="0">
                <a:solidFill>
                  <a:srgbClr val="000099"/>
                </a:solidFill>
                <a:latin typeface="Arial" pitchFamily="34" charset="0"/>
                <a:cs typeface="Arial" pitchFamily="34" charset="0"/>
              </a:rPr>
              <a:t> với </a:t>
            </a:r>
            <a:r>
              <a:rPr lang="vi-VN" sz="2000" dirty="0">
                <a:solidFill>
                  <a:srgbClr val="000099"/>
                </a:solidFill>
                <a:latin typeface="Arial" pitchFamily="34" charset="0"/>
                <a:cs typeface="Arial" pitchFamily="34" charset="0"/>
              </a:rPr>
              <a:t>tình huống </a:t>
            </a:r>
            <a:r>
              <a:rPr lang="en-US" sz="2000" dirty="0" smtClean="0">
                <a:solidFill>
                  <a:srgbClr val="000099"/>
                </a:solidFill>
                <a:latin typeface="Arial" pitchFamily="34" charset="0"/>
                <a:cs typeface="Arial" pitchFamily="34" charset="0"/>
              </a:rPr>
              <a:t>LS</a:t>
            </a:r>
            <a:r>
              <a:rPr lang="vi-VN" sz="2000" dirty="0" smtClean="0">
                <a:solidFill>
                  <a:srgbClr val="000099"/>
                </a:solidFill>
                <a:latin typeface="Arial" pitchFamily="34" charset="0"/>
                <a:cs typeface="Arial" pitchFamily="34" charset="0"/>
              </a:rPr>
              <a:t>, </a:t>
            </a:r>
            <a:r>
              <a:rPr lang="vi-VN" sz="2000" dirty="0">
                <a:solidFill>
                  <a:srgbClr val="000099"/>
                </a:solidFill>
                <a:latin typeface="Arial" pitchFamily="34" charset="0"/>
                <a:cs typeface="Arial" pitchFamily="34" charset="0"/>
              </a:rPr>
              <a:t>tôn trọng tính cá biệt của từng ca </a:t>
            </a:r>
            <a:r>
              <a:rPr lang="vi-VN" sz="2000" dirty="0" smtClean="0">
                <a:solidFill>
                  <a:srgbClr val="000099"/>
                </a:solidFill>
                <a:latin typeface="Arial" pitchFamily="34" charset="0"/>
                <a:cs typeface="Arial" pitchFamily="34" charset="0"/>
              </a:rPr>
              <a:t>bệnh</a:t>
            </a:r>
            <a:r>
              <a:rPr lang="en-US" sz="2000" dirty="0" smtClean="0">
                <a:solidFill>
                  <a:srgbClr val="000099"/>
                </a:solidFill>
                <a:latin typeface="Arial" pitchFamily="34" charset="0"/>
                <a:cs typeface="Arial" pitchFamily="34" charset="0"/>
              </a:rPr>
              <a:t>.</a:t>
            </a:r>
          </a:p>
          <a:p>
            <a:pPr marL="346075" lvl="0" indent="-346075" algn="just">
              <a:lnSpc>
                <a:spcPct val="114000"/>
              </a:lnSpc>
              <a:buFont typeface="+mj-lt"/>
              <a:buAutoNum type="arabicPeriod"/>
            </a:pPr>
            <a:r>
              <a:rPr lang="vi-VN" sz="2000" dirty="0" smtClean="0">
                <a:solidFill>
                  <a:srgbClr val="000099"/>
                </a:solidFill>
                <a:latin typeface="Arial" pitchFamily="34" charset="0"/>
                <a:cs typeface="Arial" pitchFamily="34" charset="0"/>
              </a:rPr>
              <a:t>Thể </a:t>
            </a:r>
            <a:r>
              <a:rPr lang="vi-VN" sz="2000" dirty="0">
                <a:solidFill>
                  <a:srgbClr val="000099"/>
                </a:solidFill>
                <a:latin typeface="Arial" pitchFamily="34" charset="0"/>
                <a:cs typeface="Arial" pitchFamily="34" charset="0"/>
              </a:rPr>
              <a:t>hiện được thái độ ân cần, tôn trọng NB trong giao </a:t>
            </a:r>
            <a:r>
              <a:rPr lang="vi-VN" sz="2000" dirty="0" smtClean="0">
                <a:solidFill>
                  <a:srgbClr val="000099"/>
                </a:solidFill>
                <a:latin typeface="Arial" pitchFamily="34" charset="0"/>
                <a:cs typeface="Arial" pitchFamily="34" charset="0"/>
              </a:rPr>
              <a:t>tiếp.</a:t>
            </a:r>
            <a:r>
              <a:rPr lang="en-US" sz="2000" dirty="0">
                <a:solidFill>
                  <a:srgbClr val="000099"/>
                </a:solidFill>
                <a:latin typeface="Arial" pitchFamily="34" charset="0"/>
                <a:cs typeface="Arial" pitchFamily="34" charset="0"/>
              </a:rPr>
              <a:t> </a:t>
            </a:r>
            <a:r>
              <a:rPr lang="vi-VN" sz="2000" dirty="0" smtClean="0">
                <a:solidFill>
                  <a:srgbClr val="000099"/>
                </a:solidFill>
                <a:latin typeface="Arial" pitchFamily="34" charset="0"/>
                <a:cs typeface="Arial" pitchFamily="34" charset="0"/>
              </a:rPr>
              <a:t>Có </a:t>
            </a:r>
            <a:r>
              <a:rPr lang="vi-VN" sz="2000" dirty="0">
                <a:solidFill>
                  <a:srgbClr val="000099"/>
                </a:solidFill>
                <a:latin typeface="Arial" pitchFamily="34" charset="0"/>
                <a:cs typeface="Arial" pitchFamily="34" charset="0"/>
              </a:rPr>
              <a:t>khả năng làm việc độc lập, đồng thời phối hợp tốt với các thành viên trong nhóm để thực hiện </a:t>
            </a:r>
            <a:r>
              <a:rPr lang="vi-VN" sz="2000" dirty="0" smtClean="0">
                <a:solidFill>
                  <a:srgbClr val="000099"/>
                </a:solidFill>
                <a:latin typeface="Arial" pitchFamily="34" charset="0"/>
                <a:cs typeface="Arial" pitchFamily="34" charset="0"/>
              </a:rPr>
              <a:t>QTKT</a:t>
            </a:r>
            <a:r>
              <a:rPr lang="en-US" sz="2000" dirty="0" smtClean="0">
                <a:solidFill>
                  <a:srgbClr val="000099"/>
                </a:solidFill>
                <a:latin typeface="Arial" pitchFamily="34" charset="0"/>
                <a:cs typeface="Arial" pitchFamily="34" charset="0"/>
              </a:rPr>
              <a:t>.</a:t>
            </a:r>
            <a:endParaRPr lang="vi-VN" sz="2000" dirty="0">
              <a:solidFill>
                <a:srgbClr val="000099"/>
              </a:solidFill>
              <a:latin typeface="Arial" pitchFamily="34" charset="0"/>
              <a:cs typeface="Arial" pitchFamily="34" charset="0"/>
            </a:endParaRPr>
          </a:p>
          <a:p>
            <a:pPr lvl="0" algn="just">
              <a:lnSpc>
                <a:spcPct val="114000"/>
              </a:lnSpc>
              <a:spcBef>
                <a:spcPts val="0"/>
              </a:spcBef>
              <a:spcAft>
                <a:spcPts val="0"/>
              </a:spcAft>
              <a:tabLst>
                <a:tab pos="228600" algn="l"/>
              </a:tabLst>
            </a:pPr>
            <a:endParaRPr lang="en-US" sz="2000" dirty="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5</a:t>
            </a:fld>
            <a:endParaRPr lang="en-US" dirty="0"/>
          </a:p>
        </p:txBody>
      </p:sp>
    </p:spTree>
    <p:extLst>
      <p:ext uri="{BB962C8B-B14F-4D97-AF65-F5344CB8AC3E}">
        <p14:creationId xmlns:p14="http://schemas.microsoft.com/office/powerpoint/2010/main" val="40907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85799"/>
            <a:ext cx="9144000" cy="4610101"/>
          </a:xfrm>
        </p:spPr>
        <p:txBody>
          <a:bodyPr>
            <a:noAutofit/>
          </a:bodyPr>
          <a:lstStyle/>
          <a:p>
            <a:pPr lvl="0" algn="just">
              <a:spcBef>
                <a:spcPts val="0"/>
              </a:spcBef>
              <a:spcAft>
                <a:spcPts val="0"/>
              </a:spcAft>
              <a:tabLst>
                <a:tab pos="228600" algn="l"/>
              </a:tabLst>
            </a:pPr>
            <a:r>
              <a:rPr lang="de-DE" sz="2400" dirty="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Hệ</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thống</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nhóm</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máu</a:t>
            </a:r>
            <a:r>
              <a:rPr lang="en-US" sz="2400" b="1" dirty="0" smtClean="0">
                <a:solidFill>
                  <a:srgbClr val="000099"/>
                </a:solidFill>
                <a:latin typeface="Arial" panose="020B0604020202020204" pitchFamily="34" charset="0"/>
                <a:cs typeface="Arial" panose="020B0604020202020204" pitchFamily="34" charset="0"/>
              </a:rPr>
              <a:t> ABO</a:t>
            </a:r>
            <a:endParaRPr lang="en-US" sz="2400" b="1" dirty="0">
              <a:solidFill>
                <a:srgbClr val="000099"/>
              </a:solidFill>
              <a:latin typeface="Arial" panose="020B0604020202020204" pitchFamily="34" charset="0"/>
              <a:cs typeface="Arial" panose="020B0604020202020204" pitchFamily="34" charset="0"/>
            </a:endParaRPr>
          </a:p>
          <a:p>
            <a:pPr lvl="0" algn="just">
              <a:lnSpc>
                <a:spcPct val="114000"/>
              </a:lnSpc>
              <a:spcBef>
                <a:spcPts val="0"/>
              </a:spcBef>
              <a:spcAft>
                <a:spcPts val="0"/>
              </a:spcAft>
              <a:tabLst>
                <a:tab pos="228600" algn="l"/>
              </a:tabLst>
            </a:pPr>
            <a:endParaRPr lang="en-US" sz="2400" dirty="0" smtClean="0">
              <a:solidFill>
                <a:srgbClr val="000099"/>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pPr/>
              <a:t>6</a:t>
            </a:fld>
            <a:endParaRPr lang="en-US"/>
          </a:p>
        </p:txBody>
      </p:sp>
      <p:sp>
        <p:nvSpPr>
          <p:cNvPr id="15" name="Title 1"/>
          <p:cNvSpPr txBox="1">
            <a:spLocks/>
          </p:cNvSpPr>
          <p:nvPr/>
        </p:nvSpPr>
        <p:spPr>
          <a:xfrm>
            <a:off x="0" y="-1"/>
            <a:ext cx="9144000" cy="5486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rPr>
              <a:t> </a:t>
            </a:r>
            <a:r>
              <a:rPr lang="en-US" sz="2800" b="1" noProof="0" dirty="0" smtClean="0">
                <a:solidFill>
                  <a:schemeClr val="bg1"/>
                </a:solidFill>
                <a:latin typeface="Arial" panose="020B0604020202020204" pitchFamily="34" charset="0"/>
                <a:ea typeface="Tahoma" pitchFamily="34" charset="0"/>
                <a:cs typeface="Arial" panose="020B0604020202020204" pitchFamily="34" charset="0"/>
              </a:rPr>
              <a:t>1. SINH LÝ MÁU</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Tahoma" pitchFamily="34" charset="0"/>
              <a:cs typeface="Arial" panose="020B0604020202020204" pitchFamily="34" charset="0"/>
            </a:endParaRPr>
          </a:p>
        </p:txBody>
      </p:sp>
      <p:pic>
        <p:nvPicPr>
          <p:cNvPr id="10" name="Picture 9" descr="Hệ_thống_nhóm_máu_ABO.png"/>
          <p:cNvPicPr/>
          <p:nvPr/>
        </p:nvPicPr>
        <p:blipFill>
          <a:blip r:embed="rId3"/>
          <a:stretch>
            <a:fillRect/>
          </a:stretch>
        </p:blipFill>
        <p:spPr>
          <a:xfrm>
            <a:off x="1295399" y="1200150"/>
            <a:ext cx="6477001" cy="3810000"/>
          </a:xfrm>
          <a:prstGeom prst="rect">
            <a:avLst/>
          </a:prstGeom>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534400" y="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5" cstate="print"/>
          <a:srcRect/>
          <a:stretch>
            <a:fillRect/>
          </a:stretch>
        </p:blipFill>
        <p:spPr bwMode="auto">
          <a:xfrm>
            <a:off x="0" y="-1905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766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4864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1. SINH LÝ MÁU</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0" y="685799"/>
            <a:ext cx="9144000" cy="4610101"/>
          </a:xfrm>
        </p:spPr>
        <p:txBody>
          <a:bodyPr>
            <a:noAutofit/>
          </a:bodyPr>
          <a:lstStyle/>
          <a:p>
            <a:pPr lvl="0" algn="just">
              <a:spcBef>
                <a:spcPts val="0"/>
              </a:spcBef>
              <a:spcAft>
                <a:spcPts val="0"/>
              </a:spcAft>
              <a:tabLst>
                <a:tab pos="228600" algn="l"/>
              </a:tabLst>
            </a:pPr>
            <a:r>
              <a:rPr lang="de-DE" sz="2400" dirty="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Hệ</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thống</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nhóm</a:t>
            </a:r>
            <a:r>
              <a:rPr lang="en-US" sz="2400" b="1" dirty="0" smtClean="0">
                <a:solidFill>
                  <a:srgbClr val="000099"/>
                </a:solidFill>
                <a:latin typeface="Arial" panose="020B0604020202020204" pitchFamily="34" charset="0"/>
                <a:cs typeface="Arial" panose="020B0604020202020204" pitchFamily="34" charset="0"/>
              </a:rPr>
              <a:t> </a:t>
            </a:r>
            <a:r>
              <a:rPr lang="en-US" sz="2400" b="1" dirty="0" err="1" smtClean="0">
                <a:solidFill>
                  <a:srgbClr val="000099"/>
                </a:solidFill>
                <a:latin typeface="Arial" panose="020B0604020202020204" pitchFamily="34" charset="0"/>
                <a:cs typeface="Arial" panose="020B0604020202020204" pitchFamily="34" charset="0"/>
              </a:rPr>
              <a:t>máu</a:t>
            </a:r>
            <a:r>
              <a:rPr lang="en-US" sz="2400" b="1" dirty="0" smtClean="0">
                <a:solidFill>
                  <a:srgbClr val="000099"/>
                </a:solidFill>
                <a:latin typeface="Arial" panose="020B0604020202020204" pitchFamily="34" charset="0"/>
                <a:cs typeface="Arial" panose="020B0604020202020204" pitchFamily="34" charset="0"/>
              </a:rPr>
              <a:t> Rh (Rhesus):</a:t>
            </a:r>
            <a:endParaRPr lang="en-US" sz="2400" b="1" dirty="0">
              <a:solidFill>
                <a:srgbClr val="000099"/>
              </a:solidFill>
              <a:latin typeface="Arial" panose="020B0604020202020204" pitchFamily="34" charset="0"/>
              <a:cs typeface="Arial" panose="020B0604020202020204" pitchFamily="34" charset="0"/>
            </a:endParaRPr>
          </a:p>
          <a:p>
            <a:pPr lvl="0" algn="just">
              <a:lnSpc>
                <a:spcPct val="114000"/>
              </a:lnSpc>
              <a:spcBef>
                <a:spcPts val="0"/>
              </a:spcBef>
              <a:spcAft>
                <a:spcPts val="0"/>
              </a:spcAft>
              <a:tabLst>
                <a:tab pos="228600" algn="l"/>
              </a:tabLst>
            </a:pPr>
            <a:endParaRPr lang="en-US" sz="2400" dirty="0" smtClean="0">
              <a:solidFill>
                <a:srgbClr val="000099"/>
              </a:solidFill>
              <a:latin typeface="Arial" pitchFamily="34" charset="0"/>
              <a:cs typeface="Arial" pitchFamily="34" charset="0"/>
            </a:endParaRPr>
          </a:p>
        </p:txBody>
      </p:sp>
      <p:pic>
        <p:nvPicPr>
          <p:cNvPr id="13" name="Picture 2" descr="C:\Users\VN-Pro\Desktop\Quy chuan Logo Cao Dang y Bach Mai_nho.jpg"/>
          <p:cNvPicPr>
            <a:picLocks noChangeAspect="1" noChangeArrowheads="1"/>
          </p:cNvPicPr>
          <p:nvPr/>
        </p:nvPicPr>
        <p:blipFill>
          <a:blip r:embed="rId3" cstate="print"/>
          <a:srcRect/>
          <a:stretch>
            <a:fillRect/>
          </a:stretch>
        </p:blipFill>
        <p:spPr bwMode="auto">
          <a:xfrm>
            <a:off x="8563429" y="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4" cstate="print"/>
          <a:srcRect/>
          <a:stretch>
            <a:fillRect/>
          </a:stretch>
        </p:blipFill>
        <p:spPr bwMode="auto">
          <a:xfrm>
            <a:off x="0" y="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4EAF65A9-22AB-466A-842E-C5BF9E56D958}" type="slidenum">
              <a:rPr lang="en-US" smtClean="0"/>
              <a:pPr/>
              <a:t>7</a:t>
            </a:fld>
            <a:endParaRPr lang="en-US"/>
          </a:p>
        </p:txBody>
      </p:sp>
      <p:sp>
        <p:nvSpPr>
          <p:cNvPr id="3" name="AutoShape 2" descr="Káº¿t quáº£ hÃ¬nh áº£nh cho nhÃ³m mÃ¡u r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514600" y="3714750"/>
            <a:ext cx="990600" cy="369332"/>
          </a:xfrm>
          <a:prstGeom prst="rect">
            <a:avLst/>
          </a:prstGeom>
          <a:noFill/>
        </p:spPr>
        <p:txBody>
          <a:bodyPr wrap="square" rtlCol="0">
            <a:spAutoFit/>
          </a:bodyPr>
          <a:lstStyle/>
          <a:p>
            <a:r>
              <a:rPr lang="en-US" dirty="0" smtClean="0"/>
              <a:t>99,96%</a:t>
            </a:r>
            <a:endParaRPr lang="en-US" dirty="0"/>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52550"/>
            <a:ext cx="5715000" cy="340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826860" y="3486150"/>
            <a:ext cx="167322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latin typeface="Arial" pitchFamily="34" charset="0"/>
                <a:cs typeface="Arial" pitchFamily="34" charset="0"/>
              </a:rPr>
              <a:t>99,93 -99,96%</a:t>
            </a:r>
            <a:endParaRPr lang="en-US" b="1" dirty="0">
              <a:latin typeface="Arial" pitchFamily="34" charset="0"/>
              <a:cs typeface="Arial" pitchFamily="34" charset="0"/>
            </a:endParaRPr>
          </a:p>
        </p:txBody>
      </p:sp>
      <p:sp>
        <p:nvSpPr>
          <p:cNvPr id="17" name="TextBox 16"/>
          <p:cNvSpPr txBox="1"/>
          <p:nvPr/>
        </p:nvSpPr>
        <p:spPr>
          <a:xfrm>
            <a:off x="6553200" y="3391584"/>
            <a:ext cx="1752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latin typeface="Arial" pitchFamily="34" charset="0"/>
                <a:cs typeface="Arial" pitchFamily="34" charset="0"/>
              </a:rPr>
              <a:t>0,04%- 0,07%</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35184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4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CÂU HỎI 2</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sz="1800" dirty="0" smtClean="0">
              <a:solidFill>
                <a:srgbClr val="000099"/>
              </a:solidFill>
              <a:latin typeface="Arial" pitchFamily="34" charset="0"/>
              <a:cs typeface="Arial" pitchFamily="34" charset="0"/>
            </a:endParaRPr>
          </a:p>
          <a:p>
            <a:pPr algn="just">
              <a:spcBef>
                <a:spcPts val="0"/>
              </a:spcBef>
              <a:tabLst>
                <a:tab pos="228600" algn="l"/>
              </a:tabLst>
            </a:pPr>
            <a:endParaRPr lang="en-US" sz="1800" dirty="0" smtClean="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000099"/>
                </a:solidFill>
                <a:latin typeface="Arial" pitchFamily="34" charset="0"/>
                <a:cs typeface="Arial" pitchFamily="34" charset="0"/>
              </a:rPr>
              <a:t>Mục</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đích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truyền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và</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phẩm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máu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là</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gì</a:t>
            </a:r>
            <a:r>
              <a:rPr lang="en-US" b="1" dirty="0" smtClean="0">
                <a:solidFill>
                  <a:srgbClr val="000099"/>
                </a:solidFill>
                <a:latin typeface="Arial" pitchFamily="34" charset="0"/>
                <a:cs typeface="Arial" pitchFamily="34" charset="0"/>
              </a:rPr>
              <a:t>?</a:t>
            </a:r>
          </a:p>
          <a:p>
            <a:pPr lvl="0" algn="just">
              <a:spcBef>
                <a:spcPts val="0"/>
              </a:spcBef>
              <a:spcAft>
                <a:spcPts val="0"/>
              </a:spcAft>
              <a:tabLst>
                <a:tab pos="228600" algn="l"/>
              </a:tabLst>
            </a:pPr>
            <a:endParaRPr lang="vi-VN"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563429" y="0"/>
            <a:ext cx="580571"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0" y="0"/>
            <a:ext cx="564316" cy="548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8</a:t>
            </a:fld>
            <a:endParaRPr lang="en-US"/>
          </a:p>
        </p:txBody>
      </p:sp>
      <p:pic>
        <p:nvPicPr>
          <p:cNvPr id="5" name="Picture 4"/>
          <p:cNvPicPr>
            <a:picLocks noChangeAspect="1"/>
          </p:cNvPicPr>
          <p:nvPr/>
        </p:nvPicPr>
        <p:blipFill>
          <a:blip r:embed="rId5"/>
          <a:stretch>
            <a:fillRect/>
          </a:stretch>
        </p:blipFill>
        <p:spPr>
          <a:xfrm>
            <a:off x="2403495" y="2018401"/>
            <a:ext cx="4176713" cy="2630753"/>
          </a:xfrm>
          <a:prstGeom prst="rect">
            <a:avLst/>
          </a:prstGeom>
        </p:spPr>
      </p:pic>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smtClean="0">
                <a:solidFill>
                  <a:schemeClr val="bg1"/>
                </a:solidFill>
                <a:latin typeface="Arial" pitchFamily="34" charset="0"/>
                <a:ea typeface="Tahoma" pitchFamily="34" charset="0"/>
                <a:cs typeface="Arial" pitchFamily="34" charset="0"/>
              </a:rPr>
              <a:t>2. MỤC ĐÍCH</a:t>
            </a:r>
            <a:endParaRPr lang="en-US" sz="2800" b="1" dirty="0">
              <a:solidFill>
                <a:schemeClr val="bg1"/>
              </a:solidFill>
              <a:latin typeface="Arial" pitchFamily="34" charset="0"/>
              <a:ea typeface="Tahoma"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76200" y="666749"/>
            <a:ext cx="8991600" cy="4343401"/>
          </a:xfrm>
        </p:spPr>
        <p:txBody>
          <a:bodyPr>
            <a:noAutofit/>
          </a:bodyPr>
          <a:lstStyle/>
          <a:p>
            <a:pPr marL="514350" lvl="0" indent="-514350" algn="just">
              <a:lnSpc>
                <a:spcPct val="150000"/>
              </a:lnSpc>
            </a:pPr>
            <a:r>
              <a:rPr lang="vi-VN" sz="2600" dirty="0" smtClean="0">
                <a:solidFill>
                  <a:srgbClr val="000099"/>
                </a:solidFill>
                <a:latin typeface="Arial" pitchFamily="34" charset="0"/>
                <a:cs typeface="Arial" pitchFamily="34" charset="0"/>
              </a:rPr>
              <a:t>-</a:t>
            </a:r>
            <a:r>
              <a:rPr lang="vi-VN" sz="2600" dirty="0">
                <a:solidFill>
                  <a:srgbClr val="000099"/>
                </a:solidFill>
                <a:latin typeface="Arial" pitchFamily="34" charset="0"/>
                <a:cs typeface="Arial" pitchFamily="34" charset="0"/>
              </a:rPr>
              <a:t>	</a:t>
            </a:r>
            <a:r>
              <a:rPr lang="vi-VN" sz="2800" dirty="0" smtClean="0">
                <a:solidFill>
                  <a:srgbClr val="000099"/>
                </a:solidFill>
                <a:latin typeface="Arial" pitchFamily="34" charset="0"/>
                <a:cs typeface="Arial" pitchFamily="34" charset="0"/>
              </a:rPr>
              <a:t>Bồi </a:t>
            </a:r>
            <a:r>
              <a:rPr lang="vi-VN" sz="2800" dirty="0">
                <a:solidFill>
                  <a:srgbClr val="000099"/>
                </a:solidFill>
                <a:latin typeface="Arial" pitchFamily="34" charset="0"/>
                <a:cs typeface="Arial" pitchFamily="34" charset="0"/>
              </a:rPr>
              <a:t>hoàn thành phần </a:t>
            </a:r>
            <a:r>
              <a:rPr lang="vi-VN" sz="2800" dirty="0" smtClean="0">
                <a:solidFill>
                  <a:srgbClr val="000099"/>
                </a:solidFill>
                <a:latin typeface="Arial" pitchFamily="34" charset="0"/>
                <a:cs typeface="Arial" pitchFamily="34" charset="0"/>
              </a:rPr>
              <a:t>máu</a:t>
            </a:r>
            <a:r>
              <a:rPr lang="en-US" sz="2800" dirty="0" smtClean="0">
                <a:solidFill>
                  <a:srgbClr val="000099"/>
                </a:solidFill>
                <a:latin typeface="Arial" pitchFamily="34" charset="0"/>
                <a:cs typeface="Arial" pitchFamily="34" charset="0"/>
              </a:rPr>
              <a:t> </a:t>
            </a:r>
            <a:r>
              <a:rPr lang="vi-VN" sz="2800" dirty="0" smtClean="0">
                <a:solidFill>
                  <a:srgbClr val="000099"/>
                </a:solidFill>
                <a:latin typeface="Arial" pitchFamily="34" charset="0"/>
                <a:cs typeface="Arial" pitchFamily="34" charset="0"/>
              </a:rPr>
              <a:t>bị </a:t>
            </a:r>
            <a:r>
              <a:rPr lang="vi-VN" sz="2800" dirty="0">
                <a:solidFill>
                  <a:srgbClr val="000099"/>
                </a:solidFill>
                <a:latin typeface="Arial" pitchFamily="34" charset="0"/>
                <a:cs typeface="Arial" pitchFamily="34" charset="0"/>
              </a:rPr>
              <a:t>thiếu hụt </a:t>
            </a:r>
            <a:r>
              <a:rPr lang="vi-VN" sz="2800" dirty="0" smtClean="0">
                <a:solidFill>
                  <a:srgbClr val="000099"/>
                </a:solidFill>
                <a:cs typeface="Arial" pitchFamily="34" charset="0"/>
              </a:rPr>
              <a:t>(</a:t>
            </a:r>
            <a:r>
              <a:rPr lang="vi-VN" sz="2800" dirty="0">
                <a:solidFill>
                  <a:srgbClr val="000099"/>
                </a:solidFill>
                <a:cs typeface="Arial" pitchFamily="34" charset="0"/>
              </a:rPr>
              <a:t>máu toàn phần, hồng cầu, tiểu cầu, bạch cầu, huyết tương</a:t>
            </a:r>
            <a:r>
              <a:rPr lang="vi-VN" sz="2800" dirty="0" smtClean="0">
                <a:solidFill>
                  <a:srgbClr val="000099"/>
                </a:solidFill>
                <a:cs typeface="Arial" pitchFamily="34" charset="0"/>
              </a:rPr>
              <a:t>)</a:t>
            </a:r>
            <a:r>
              <a:rPr lang="en-US" sz="2800" dirty="0" smtClean="0">
                <a:solidFill>
                  <a:srgbClr val="000099"/>
                </a:solidFill>
                <a:cs typeface="Arial" pitchFamily="34" charset="0"/>
              </a:rPr>
              <a:t>.</a:t>
            </a:r>
            <a:r>
              <a:rPr lang="vi-VN" sz="2800" dirty="0" smtClean="0">
                <a:solidFill>
                  <a:srgbClr val="000099"/>
                </a:solidFill>
                <a:cs typeface="Arial" pitchFamily="34" charset="0"/>
              </a:rPr>
              <a:t> </a:t>
            </a:r>
            <a:endParaRPr lang="vi-VN" sz="2800" dirty="0">
              <a:solidFill>
                <a:srgbClr val="000099"/>
              </a:solidFill>
              <a:latin typeface="Arial" pitchFamily="34" charset="0"/>
              <a:cs typeface="Arial" pitchFamily="34" charset="0"/>
            </a:endParaRPr>
          </a:p>
          <a:p>
            <a:pPr marL="514350" lvl="0" indent="-514350" algn="just">
              <a:lnSpc>
                <a:spcPct val="150000"/>
              </a:lnSpc>
              <a:buFontTx/>
              <a:buChar char="-"/>
            </a:pPr>
            <a:r>
              <a:rPr lang="vi-VN" sz="2800" dirty="0" smtClean="0">
                <a:solidFill>
                  <a:srgbClr val="000099"/>
                </a:solidFill>
                <a:latin typeface="Arial" pitchFamily="34" charset="0"/>
                <a:cs typeface="Arial" pitchFamily="34" charset="0"/>
              </a:rPr>
              <a:t>Bổ </a:t>
            </a:r>
            <a:r>
              <a:rPr lang="vi-VN" sz="2800" dirty="0" smtClean="0">
                <a:solidFill>
                  <a:srgbClr val="000099"/>
                </a:solidFill>
                <a:latin typeface="Arial" pitchFamily="34" charset="0"/>
                <a:cs typeface="Arial" pitchFamily="34" charset="0"/>
              </a:rPr>
              <a:t>sung </a:t>
            </a:r>
            <a:r>
              <a:rPr lang="vi-VN" sz="2800" dirty="0">
                <a:solidFill>
                  <a:srgbClr val="000099"/>
                </a:solidFill>
                <a:latin typeface="Arial" pitchFamily="34" charset="0"/>
                <a:cs typeface="Arial" pitchFamily="34" charset="0"/>
              </a:rPr>
              <a:t>yếu tố đông </a:t>
            </a:r>
            <a:r>
              <a:rPr lang="vi-VN" sz="2800" dirty="0" smtClean="0">
                <a:solidFill>
                  <a:srgbClr val="000099"/>
                </a:solidFill>
                <a:latin typeface="Arial" pitchFamily="34" charset="0"/>
                <a:cs typeface="Arial" pitchFamily="34" charset="0"/>
              </a:rPr>
              <a:t>máu</a:t>
            </a:r>
            <a:r>
              <a:rPr lang="en-US" sz="2800" dirty="0">
                <a:solidFill>
                  <a:srgbClr val="000099"/>
                </a:solidFill>
                <a:latin typeface="Arial" pitchFamily="34" charset="0"/>
                <a:cs typeface="Arial" pitchFamily="34" charset="0"/>
              </a:rPr>
              <a:t> </a:t>
            </a:r>
            <a:r>
              <a:rPr lang="en-US" sz="2800" dirty="0" smtClean="0">
                <a:solidFill>
                  <a:srgbClr val="000099"/>
                </a:solidFill>
                <a:latin typeface="Arial" pitchFamily="34" charset="0"/>
                <a:cs typeface="Arial" pitchFamily="34" charset="0"/>
              </a:rPr>
              <a:t>(</a:t>
            </a:r>
            <a:r>
              <a:rPr lang="en-US" sz="2800" dirty="0" err="1" smtClean="0">
                <a:solidFill>
                  <a:srgbClr val="000099"/>
                </a:solidFill>
                <a:latin typeface="Arial" pitchFamily="34" charset="0"/>
                <a:cs typeface="Arial" pitchFamily="34" charset="0"/>
              </a:rPr>
              <a:t>yếu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tố</a:t>
            </a:r>
            <a:r>
              <a:rPr lang="en-US" sz="2800" dirty="0" smtClean="0">
                <a:solidFill>
                  <a:srgbClr val="000099"/>
                </a:solidFill>
                <a:latin typeface="Arial" pitchFamily="34" charset="0"/>
                <a:cs typeface="Arial" pitchFamily="34" charset="0"/>
              </a:rPr>
              <a:t> VIII</a:t>
            </a:r>
            <a:r>
              <a:rPr lang="en-US" sz="2800" dirty="0">
                <a:solidFill>
                  <a:srgbClr val="000099"/>
                </a:solidFill>
                <a:latin typeface="Arial" pitchFamily="34" charset="0"/>
                <a:cs typeface="Arial" pitchFamily="34" charset="0"/>
              </a:rPr>
              <a:t>)</a:t>
            </a:r>
            <a:r>
              <a:rPr lang="vi-VN" sz="2800" dirty="0" smtClean="0">
                <a:solidFill>
                  <a:srgbClr val="000099"/>
                </a:solidFill>
                <a:latin typeface="Arial" pitchFamily="34" charset="0"/>
                <a:cs typeface="Arial" pitchFamily="34" charset="0"/>
              </a:rPr>
              <a:t>. </a:t>
            </a:r>
            <a:endParaRPr lang="en-US" sz="2800" dirty="0" smtClean="0">
              <a:solidFill>
                <a:srgbClr val="000099"/>
              </a:solidFill>
              <a:latin typeface="Arial" pitchFamily="34" charset="0"/>
              <a:cs typeface="Arial" pitchFamily="34" charset="0"/>
            </a:endParaRPr>
          </a:p>
          <a:p>
            <a:pPr marL="514350" lvl="0" indent="-514350" algn="just">
              <a:lnSpc>
                <a:spcPct val="150000"/>
              </a:lnSpc>
              <a:buFontTx/>
              <a:buChar char="-"/>
            </a:pPr>
            <a:r>
              <a:rPr lang="en-US" sz="2800" dirty="0" err="1" smtClean="0">
                <a:solidFill>
                  <a:srgbClr val="000099"/>
                </a:solidFill>
                <a:latin typeface="Arial" pitchFamily="34" charset="0"/>
                <a:cs typeface="Arial" pitchFamily="34" charset="0"/>
              </a:rPr>
              <a:t>Nuôi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dưỡng</a:t>
            </a:r>
            <a:r>
              <a:rPr lang="en-US" sz="2800" dirty="0" smtClean="0">
                <a:solidFill>
                  <a:srgbClr val="000099"/>
                </a:solidFill>
                <a:latin typeface="Arial" pitchFamily="34" charset="0"/>
                <a:cs typeface="Arial" pitchFamily="34" charset="0"/>
              </a:rPr>
              <a:t> NB</a:t>
            </a:r>
          </a:p>
          <a:p>
            <a:pPr marL="514350" lvl="0" indent="-514350" algn="just">
              <a:lnSpc>
                <a:spcPct val="150000"/>
              </a:lnSpc>
              <a:buFontTx/>
              <a:buChar char="-"/>
            </a:pPr>
            <a:r>
              <a:rPr lang="en-US" sz="2800" dirty="0" err="1" smtClean="0">
                <a:solidFill>
                  <a:srgbClr val="000099"/>
                </a:solidFill>
                <a:latin typeface="Arial" pitchFamily="34" charset="0"/>
                <a:cs typeface="Arial" pitchFamily="34" charset="0"/>
              </a:rPr>
              <a:t>Tăng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cường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đề</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kháng</a:t>
            </a:r>
            <a:endParaRPr lang="vi-VN" sz="2800" dirty="0">
              <a:solidFill>
                <a:srgbClr val="000099"/>
              </a:solidFill>
              <a:latin typeface="Arial" pitchFamily="34" charset="0"/>
              <a:cs typeface="Arial" pitchFamily="34" charset="0"/>
            </a:endParaRPr>
          </a:p>
          <a:p>
            <a:pPr lvl="0" algn="just">
              <a:lnSpc>
                <a:spcPct val="150000"/>
              </a:lnSpc>
            </a:pPr>
            <a:endParaRPr lang="en-US" sz="2600"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9</a:t>
            </a:fld>
            <a:endParaRPr lang="en-US"/>
          </a:p>
        </p:txBody>
      </p:sp>
    </p:spTree>
    <p:extLst>
      <p:ext uri="{BB962C8B-B14F-4D97-AF65-F5344CB8AC3E}">
        <p14:creationId xmlns:p14="http://schemas.microsoft.com/office/powerpoint/2010/main" val="2172452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8863</TotalTime>
  <Words>2257</Words>
  <Application>Microsoft Office PowerPoint</Application>
  <PresentationFormat>On-screen Show (16:9)</PresentationFormat>
  <Paragraphs>378</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MS Mincho</vt:lpstr>
      <vt:lpstr>Tahoma</vt:lpstr>
      <vt:lpstr>Times New Roman</vt:lpstr>
      <vt:lpstr>Wingdings</vt:lpstr>
      <vt:lpstr>Office Theme</vt:lpstr>
      <vt:lpstr>TRƯỜNG CAO ĐẲNG Y TẾ BẠCH MAI</vt:lpstr>
      <vt:lpstr>CÂU HỎI 1</vt:lpstr>
      <vt:lpstr>CÂU HỎI 1</vt:lpstr>
      <vt:lpstr>TRƯỜNG CAO ĐẲNG Y TẾ BẠCH MAI</vt:lpstr>
      <vt:lpstr> MỤC TIÊU BÀI HỌC</vt:lpstr>
      <vt:lpstr>PowerPoint Presentation</vt:lpstr>
      <vt:lpstr> 1. SINH LÝ MÁU</vt:lpstr>
      <vt:lpstr> CÂU HỎI 2</vt:lpstr>
      <vt:lpstr> 2. MỤC ĐÍCH</vt:lpstr>
      <vt:lpstr> 2. MỤC ĐÍCH</vt:lpstr>
      <vt:lpstr> 2. MỤC ĐÍCH</vt:lpstr>
      <vt:lpstr>CÂU HỎI 3  </vt:lpstr>
      <vt:lpstr> 3. CHỈ ĐỊNH</vt:lpstr>
      <vt:lpstr> 4. CHỐNG CHỈ ĐỊNH</vt:lpstr>
      <vt:lpstr>CÂU HỎI 4 </vt:lpstr>
      <vt:lpstr>PowerPoint Presentation</vt:lpstr>
      <vt:lpstr>5. NGUYÊN TẮC TRUYỀN MÁU</vt:lpstr>
      <vt:lpstr>5. NGUYÊN TẮC TRUYỀN MÁU</vt:lpstr>
      <vt:lpstr>TÌNH HUỐNG LÂM SÀNG</vt:lpstr>
      <vt:lpstr>TÌNH HUỐNG LÂM SÀNG</vt:lpstr>
      <vt:lpstr>TÌNH HUỐNG LÂM SÀNG</vt:lpstr>
      <vt:lpstr>CHUẨN BỊ PHƯƠNG TIỆN, DC TRUYỀN MÁU</vt:lpstr>
      <vt:lpstr>TÌNH HUỐNG LÂM SÀNG</vt:lpstr>
      <vt:lpstr>KỸ THUẬT TRUYỀN MÁU VÀ CHẾ PHẨM MÁU</vt:lpstr>
      <vt:lpstr>PowerPoint Presentation</vt:lpstr>
      <vt:lpstr>GHI PHIẾU CHĂM SÓC</vt:lpstr>
      <vt:lpstr>VIDEO</vt:lpstr>
      <vt:lpstr>TRƯỜNG CAO ĐẲNG Y TẾ BẠCH MAI</vt:lpstr>
      <vt:lpstr>PowerPoint Presentation</vt:lpstr>
      <vt:lpstr>PowerPoint Presentation</vt:lpstr>
      <vt:lpstr>PowerPoint Presentation</vt:lpstr>
      <vt:lpstr>TRƯỜNG CAO ĐẲNG Y TẾ BẠCH MAI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Admin</cp:lastModifiedBy>
  <cp:revision>600</cp:revision>
  <dcterms:created xsi:type="dcterms:W3CDTF">2019-04-06T12:56:00Z</dcterms:created>
  <dcterms:modified xsi:type="dcterms:W3CDTF">2020-07-27T03:24:27Z</dcterms:modified>
</cp:coreProperties>
</file>